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3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embeddedFontLst>
    <p:embeddedFont>
      <p:font typeface="Calibri" panose="020F0502020204030204" pitchFamily="34" charset="0"/>
      <p:regular r:id="rId33"/>
      <p:bold r:id="rId34"/>
      <p:italic r:id="rId35"/>
      <p:boldItalic r:id="rId36"/>
    </p:embeddedFont>
    <p:embeddedFont>
      <p:font typeface="Open Sans" panose="020B060603050402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2DE5726-C983-4723-8D65-F94F49CA3B52}">
  <a:tblStyle styleId="{32DE5726-C983-4723-8D65-F94F49CA3B5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60" autoAdjust="0"/>
  </p:normalViewPr>
  <p:slideViewPr>
    <p:cSldViewPr snapToGrid="0">
      <p:cViewPr varScale="1">
        <p:scale>
          <a:sx n="81" d="100"/>
          <a:sy n="81" d="100"/>
        </p:scale>
        <p:origin x="77" y="125"/>
      </p:cViewPr>
      <p:guideLst/>
    </p:cSldViewPr>
  </p:slideViewPr>
  <p:outlineViewPr>
    <p:cViewPr>
      <p:scale>
        <a:sx n="33" d="100"/>
        <a:sy n="33" d="100"/>
      </p:scale>
      <p:origin x="0" y="-4805"/>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glennlimthots.files.wordpress.com/2016/03/zzz13243.jpg"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themindsjournal.com/choose-a-blob-figure/"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edu.gov.on.ca/eng/document/policy/cps/CreatingPathwaysSuccess.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849f9c5dad_0_5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Welcome everyone to the Intermediate webinar. </a:t>
            </a:r>
            <a:endParaRPr/>
          </a:p>
        </p:txBody>
      </p:sp>
      <p:sp>
        <p:nvSpPr>
          <p:cNvPr id="157" name="Google Shape;157;g1849f9c5dad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Rachel This Land Acknowledgement was made in consultation with local treaty partners.  As I am currently on this terrority, I want to honour and respect these treaty partners.  I understand that participants have a various range of local treaty partners and are on different treaty territories and without knowing specifically who they are, would like to honour and respect all treaty territories and Inherent Indigenous Rights.</a:t>
            </a:r>
            <a:endParaRPr/>
          </a:p>
        </p:txBody>
      </p:sp>
      <p:sp>
        <p:nvSpPr>
          <p:cNvPr id="164" name="Google Shape;16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Both of us </a:t>
            </a:r>
            <a:endParaRPr/>
          </a:p>
        </p:txBody>
      </p:sp>
      <p:sp>
        <p:nvSpPr>
          <p:cNvPr id="169" name="Google Shape;16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Nisha </a:t>
            </a:r>
            <a:endParaRPr/>
          </a:p>
          <a:p>
            <a:pPr marL="0" lvl="0" indent="0" algn="l" rtl="0">
              <a:spcBef>
                <a:spcPts val="0"/>
              </a:spcBef>
              <a:spcAft>
                <a:spcPts val="0"/>
              </a:spcAft>
              <a:buNone/>
            </a:pPr>
            <a:endParaRPr/>
          </a:p>
          <a:p>
            <a:pPr marL="0" lvl="0" indent="0" algn="l" rtl="0">
              <a:spcBef>
                <a:spcPts val="0"/>
              </a:spcBef>
              <a:spcAft>
                <a:spcPts val="0"/>
              </a:spcAft>
              <a:buNone/>
            </a:pPr>
            <a:r>
              <a:rPr lang="en-US"/>
              <a:t>The Agenda for tonight’s webinar is as follows:</a:t>
            </a:r>
            <a:endParaRPr/>
          </a:p>
          <a:p>
            <a:pPr marL="0" lvl="0" indent="0" algn="l" rtl="0">
              <a:spcBef>
                <a:spcPts val="0"/>
              </a:spcBef>
              <a:spcAft>
                <a:spcPts val="0"/>
              </a:spcAft>
              <a:buNone/>
            </a:pPr>
            <a:r>
              <a:rPr lang="en-US"/>
              <a:t>First we will go over the learning goals, then talk about the Strand A - key changes, and the integration of strands B-E. Next, we will look at the two models of the long range plans and spend some time going through one of the 4 part curriculum support resources that we have prepared. Finally, we will give you an opportunity to ask questions and have all participants complete a survey. </a:t>
            </a:r>
            <a:endParaRPr/>
          </a:p>
        </p:txBody>
      </p:sp>
      <p:sp>
        <p:nvSpPr>
          <p:cNvPr id="176" name="Google Shape;17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7d737f3837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7d737f3837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Nisha</a:t>
            </a:r>
            <a:endParaRPr/>
          </a:p>
          <a:p>
            <a:pPr marL="0" lvl="0" indent="0" algn="l" rtl="0">
              <a:spcBef>
                <a:spcPts val="0"/>
              </a:spcBef>
              <a:spcAft>
                <a:spcPts val="0"/>
              </a:spcAft>
              <a:buNone/>
            </a:pPr>
            <a:r>
              <a:rPr lang="en-US"/>
              <a:t>Source of picture: </a:t>
            </a:r>
            <a:r>
              <a:rPr lang="en-US" u="sng">
                <a:solidFill>
                  <a:schemeClr val="hlink"/>
                </a:solidFill>
                <a:hlinkClick r:id="rId3"/>
              </a:rPr>
              <a:t>https://glennlimthots.files.wordpress.com/2016/03/zzz13243.jpg</a:t>
            </a:r>
            <a:endParaRPr/>
          </a:p>
          <a:p>
            <a:pPr marL="0" lvl="0" indent="0" algn="l" rtl="0">
              <a:spcBef>
                <a:spcPts val="0"/>
              </a:spcBef>
              <a:spcAft>
                <a:spcPts val="0"/>
              </a:spcAft>
              <a:buNone/>
            </a:pPr>
            <a:r>
              <a:rPr lang="en-US"/>
              <a:t>Explanation of the mind journal: </a:t>
            </a:r>
            <a:r>
              <a:rPr lang="en-US" u="sng">
                <a:solidFill>
                  <a:schemeClr val="hlink"/>
                </a:solidFill>
                <a:hlinkClick r:id="rId4"/>
              </a:rPr>
              <a:t>https://themindsjournal.com/choose-a-blob-figure/</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Rachel </a:t>
            </a:r>
            <a:endParaRPr/>
          </a:p>
        </p:txBody>
      </p:sp>
      <p:sp>
        <p:nvSpPr>
          <p:cNvPr id="190" name="Google Shape;19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7d737f383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7d737f383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Rachel </a:t>
            </a:r>
            <a:r>
              <a:rPr lang="en-US">
                <a:solidFill>
                  <a:schemeClr val="dk1"/>
                </a:solidFill>
              </a:rPr>
              <a:t>The top is a clip right from the LRPs that shows one of the key changes to the new science curriculum. As you can see, the entire LRP falls under the umbrella of Strand A which include Scientific Research, Scientific Experimentation, Engineering Design, Safety, Communication, Coding and Emerging Technologies and finally Application Connections and Contributions.  The boxes show the specific examples pulled right from the website that go through the specific changes from grades 1 to 8.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18d5c835ffa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18d5c835ffa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8d5c835ffa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18d5c835ffa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Food insecurity relevant to our current society ( high cost of food and connections to climate change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6bf5257a57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Nisha</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a:t>Strand A focuses on the STEM skills that enable students to explore and investigate concepts. Students apply these skills as they integrate knowledge from the other four strands and as they make connections between these skills and knowledge and real-world issues in science and technology as well as other subject areas.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In this strand, students use scientific research, scientific experimentation, and engineering design processes to carry out formal investigations, design solutions to problems, and communicate their findings. Students also learn how to follow established health and safety procedures.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Students gain an understanding of the technology they use every day and use coding in investigations and to model science and technology concepts. In addition to using coding, students assess the impact of coding and of emerging technologies on everyday life and in STEM-related fields.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Students can learn about Indigenous sciences and technologies, and make connections to First Nations, Métis, and Inuit knowledge systems and perspectives, helping them assess the impacts of discoveries and innovations on First Nations, Métis, and Inuit communities. They can also investigate the scientific and technological knowledge systems and perspectives of various cultures, analyse the contributions of people with diverse experiences, and describe practical applications of science and technology.</a:t>
            </a:r>
            <a:endParaRPr/>
          </a:p>
          <a:p>
            <a:pPr marL="0" lvl="0" indent="0" algn="l" rtl="0">
              <a:spcBef>
                <a:spcPts val="0"/>
              </a:spcBef>
              <a:spcAft>
                <a:spcPts val="0"/>
              </a:spcAft>
              <a:buNone/>
            </a:pPr>
            <a:endParaRPr/>
          </a:p>
        </p:txBody>
      </p:sp>
      <p:sp>
        <p:nvSpPr>
          <p:cNvPr id="221" name="Google Shape;221;g16bf5257a57_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6bf5257a57_5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Nisha</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a:t>Experiential Learning provides students with the opportunity to become absorbed in their learning as they participate in an activity, to reflect on their experiences while participating and then applying what they have learned to their lives.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Experiential learning opportunities that are connected to various aspects of the curriculum help students’ gain better knowledge of themselves and of a range of career opportunities available. There are two areas of learning outlined in Creating Pathways to Success: An Education and Career/Life Planning Program for Ontario Schools – Policy and Program Requirements, Kindergarten to Grade 12, 2013. The link will be provided in the chat box. </a:t>
            </a:r>
            <a:r>
              <a:rPr lang="en-US" u="sng">
                <a:solidFill>
                  <a:schemeClr val="hlink"/>
                </a:solidFill>
                <a:hlinkClick r:id="rId3"/>
              </a:rPr>
              <a:t>http://www.edu.gov.on.ca/eng/document/policy/cps/CreatingPathwaysSuccess.pdf</a:t>
            </a:r>
            <a:endParaRPr/>
          </a:p>
          <a:p>
            <a:pPr marL="0" lvl="0" indent="0" algn="l" rtl="0">
              <a:spcBef>
                <a:spcPts val="0"/>
              </a:spcBef>
              <a:spcAft>
                <a:spcPts val="0"/>
              </a:spcAft>
              <a:buClr>
                <a:schemeClr val="dk1"/>
              </a:buClr>
              <a:buSzPts val="1100"/>
              <a:buFont typeface="Arial"/>
              <a:buNone/>
            </a:pPr>
            <a:r>
              <a:rPr lang="en-US"/>
              <a:t>When providing experiential learning opportunities, educators should ensure that the experiential learning cycle (participate, reflect, apply) is a planned part of the experience.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Some examples of planned learning experiences in the community may include outdoor education, project/program-based learning, job shadowing and job twin­ning, field trips, field studies, work experience, and cooperative education. These opportunities allow students to see the relevance of their classroom learning and its connection to the world. Additionally, they may also assist students in developing transferable and interpersonal skills and work habits that prepare them for their future. This will enable students to dive into careers of interest as they plan their pathway through school to their postsecondary destination, whether in apprenticeship training, college, community living, university, or the workplace.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The new curriculum includes hands-on, experiential learning opportunities to support classroom activities to nurture and spark curiosity and wonder.</a:t>
            </a:r>
            <a:endParaRPr/>
          </a:p>
        </p:txBody>
      </p:sp>
      <p:sp>
        <p:nvSpPr>
          <p:cNvPr id="228" name="Google Shape;228;g16bf5257a57_5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Rachel  There are two models for teacher preference and both include the same information, just follow a different format and layout.  Rather than LRP plans that go strand by strand, these LRPs center around Big Ideas.  For example, in the grade 8 LRP, the first Big Idea is around Water, more specifically, economic, social and environmental impacts to our water systems.  Each Big Idea includes guiding questions to help teachers and students in their understanding of the topic.  Strand A is the overarching strand and is evident in each Big Idea.  The icons are helpful visuals to connect to the specific expectations.  As mentioned, we are encouraging teachers to hit strands at various points, and multiple points, throughout the school year.  For this particular Big Idea, the STEM activities suggested to align with Strand A also connect with Strand B….The STEM activities outlined in the Strand A column also connect with the following other subjects: Geography, History, Math, Language and Skilled Trade with suggested extensions and activities for both.  You’ll notice that some other Big Ideas have connections to the Arts as well.  The final column in the LRP has links to all of the external resources to help support understanding of the activities suggested in this LRP.</a:t>
            </a:r>
            <a:endParaRPr/>
          </a:p>
        </p:txBody>
      </p:sp>
      <p:sp>
        <p:nvSpPr>
          <p:cNvPr id="235" name="Google Shape;2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Model A includes an Overview to help with planning.  This includes suggested prep for materials, ideas for outdoor education and assessment practices.  </a:t>
            </a:r>
            <a:endParaRPr/>
          </a:p>
        </p:txBody>
      </p:sp>
      <p:sp>
        <p:nvSpPr>
          <p:cNvPr id="264" name="Google Shape;26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Model B follows a different structure with including the Big Idea, strands and expectations as the overview.  First steps and next steps are where teachers can find the suggestions for prep of materials, outdoor education and specific examples to support learning.  </a:t>
            </a:r>
            <a:endParaRPr/>
          </a:p>
        </p:txBody>
      </p:sp>
      <p:sp>
        <p:nvSpPr>
          <p:cNvPr id="274" name="Google Shape;27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1870d1037e6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Rachel - Where to locate resources on the website</a:t>
            </a:r>
            <a:endParaRPr/>
          </a:p>
          <a:p>
            <a:pPr marL="0" lvl="0" indent="0" algn="l" rtl="0">
              <a:spcBef>
                <a:spcPts val="0"/>
              </a:spcBef>
              <a:spcAft>
                <a:spcPts val="0"/>
              </a:spcAft>
              <a:buNone/>
            </a:pPr>
            <a:endParaRPr/>
          </a:p>
        </p:txBody>
      </p:sp>
      <p:sp>
        <p:nvSpPr>
          <p:cNvPr id="281" name="Google Shape;281;g1870d1037e6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870d1037e6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870d1037e6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Rachel - The activities that we are referring to next connect back with the LRP</a:t>
            </a:r>
            <a:endParaRPr/>
          </a:p>
          <a:p>
            <a:pPr marL="0" lvl="0" indent="0" algn="l" rtl="0">
              <a:spcBef>
                <a:spcPts val="0"/>
              </a:spcBef>
              <a:spcAft>
                <a:spcPts val="0"/>
              </a:spcAft>
              <a:buNone/>
            </a:pPr>
            <a:r>
              <a:rPr lang="en-US"/>
              <a:t>The activity we’re about to look at aligns with this part of the LRP model A or model B. So we will be looking at Water: environmental and social impacts.In the  LRPs,  you will find the targeted expectations in Stand A, strand C and D. Along with a description of potential connections and interesting resources.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18e55ca883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Nisha</a:t>
            </a:r>
            <a:endParaRPr/>
          </a:p>
          <a:p>
            <a:pPr marL="0" lvl="0" indent="0" algn="l" rtl="0">
              <a:spcBef>
                <a:spcPts val="0"/>
              </a:spcBef>
              <a:spcAft>
                <a:spcPts val="0"/>
              </a:spcAft>
              <a:buNone/>
            </a:pPr>
            <a:r>
              <a:rPr lang="en-US"/>
              <a:t>The example we will share is a 4 part STEM-focused lesson that touches upon many of the aspects of the new curriculum and designed with 21st century learning in mind.  Although this activity Is readily available for you to use, we're hoping this example will inspire you to create your own activities  incorporating the new elements discussed earlier relation to the new curriculum.</a:t>
            </a:r>
            <a:endParaRPr/>
          </a:p>
          <a:p>
            <a:pPr marL="0" lvl="0" indent="0" algn="l" rtl="0">
              <a:spcBef>
                <a:spcPts val="0"/>
              </a:spcBef>
              <a:spcAft>
                <a:spcPts val="0"/>
              </a:spcAft>
              <a:buNone/>
            </a:pPr>
            <a:r>
              <a:rPr lang="en-US"/>
              <a:t>Notice the icons as they reflect what skill/ strand A expectation is targeted for each part. </a:t>
            </a:r>
            <a:endParaRPr/>
          </a:p>
          <a:p>
            <a:pPr marL="0" lvl="0" indent="0" algn="l" rtl="0">
              <a:spcBef>
                <a:spcPts val="0"/>
              </a:spcBef>
              <a:spcAft>
                <a:spcPts val="0"/>
              </a:spcAft>
              <a:buClr>
                <a:schemeClr val="dk1"/>
              </a:buClr>
              <a:buSzPts val="1100"/>
              <a:buFont typeface="Arial"/>
              <a:buNone/>
            </a:pPr>
            <a:r>
              <a:rPr lang="en-US"/>
              <a:t>Part 1  introduces the students to the United Nations’ Global goals;  they will conduct a research and build on their social and communication skills.</a:t>
            </a:r>
            <a:endParaRPr/>
          </a:p>
          <a:p>
            <a:pPr marL="0" lvl="0" indent="0" algn="l" rtl="0">
              <a:spcBef>
                <a:spcPts val="0"/>
              </a:spcBef>
              <a:spcAft>
                <a:spcPts val="0"/>
              </a:spcAft>
              <a:buClr>
                <a:schemeClr val="dk1"/>
              </a:buClr>
              <a:buSzPts val="1100"/>
              <a:buFont typeface="Arial"/>
              <a:buNone/>
            </a:pPr>
            <a:r>
              <a:rPr lang="en-US"/>
              <a:t>In Part 2, There's a focus on the scientific process as the students conduct a wet lab. </a:t>
            </a:r>
            <a:endParaRPr/>
          </a:p>
          <a:p>
            <a:pPr marL="0" lvl="0" indent="0" algn="l" rtl="0">
              <a:spcBef>
                <a:spcPts val="0"/>
              </a:spcBef>
              <a:spcAft>
                <a:spcPts val="0"/>
              </a:spcAft>
              <a:buClr>
                <a:schemeClr val="dk1"/>
              </a:buClr>
              <a:buSzPts val="1100"/>
              <a:buFont typeface="Arial"/>
              <a:buNone/>
            </a:pPr>
            <a:r>
              <a:rPr lang="en-US"/>
              <a:t>In Part 3,  students will conduct  apply their Knowledge and Skills to analyze a case study.  they will also get to go through the engineering design process to build a model. </a:t>
            </a:r>
            <a:endParaRPr/>
          </a:p>
          <a:p>
            <a:pPr marL="0" lvl="0" indent="0" algn="l" rtl="0">
              <a:spcBef>
                <a:spcPts val="0"/>
              </a:spcBef>
              <a:spcAft>
                <a:spcPts val="0"/>
              </a:spcAft>
              <a:buClr>
                <a:schemeClr val="dk1"/>
              </a:buClr>
              <a:buSzPts val="1100"/>
              <a:buFont typeface="Arial"/>
              <a:buNone/>
            </a:pPr>
            <a:r>
              <a:rPr lang="en-US"/>
              <a:t>In the final part, Part 4,  students have fun coding  as they chose to highlight an environmental or social issue related to water.</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US"/>
              <a:t>They do not have to do all the activities. Educators can pick and choose what they want to do. </a:t>
            </a:r>
            <a:endParaRPr/>
          </a:p>
        </p:txBody>
      </p:sp>
      <p:sp>
        <p:nvSpPr>
          <p:cNvPr id="299" name="Google Shape;299;g18e55ca883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8e55ca8839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8e55ca8839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Nisha</a:t>
            </a:r>
            <a:endParaRPr/>
          </a:p>
          <a:p>
            <a:pPr marL="0" lvl="0" indent="0" algn="l" rtl="0">
              <a:spcBef>
                <a:spcPts val="0"/>
              </a:spcBef>
              <a:spcAft>
                <a:spcPts val="0"/>
              </a:spcAft>
              <a:buNone/>
            </a:pPr>
            <a:r>
              <a:rPr lang="en-US"/>
              <a:t>Part 1 - Exploring the United Nations’ SDGs starts with some questioning; there are examples of some questions that the students can be asked to stimulate critical thinking. They go on to watch a video put together by United Nations explaining the sustainable development goals. The students will then be separated into groups and will explore specific goals centered around water,  it's accessibility and its quality. The activity suggests chart paper but other modes of presentations can be used to encourage students to communicate their findings with class their classmates.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18e55ca8839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18e55ca8839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Nisha</a:t>
            </a:r>
            <a:endParaRPr/>
          </a:p>
          <a:p>
            <a:pPr marL="0" lvl="0" indent="0" algn="l" rtl="0">
              <a:spcBef>
                <a:spcPts val="0"/>
              </a:spcBef>
              <a:spcAft>
                <a:spcPts val="0"/>
              </a:spcAft>
              <a:buNone/>
            </a:pPr>
            <a:r>
              <a:rPr lang="en-US"/>
              <a:t>Part 2 consist of a wet lab. This is where we  students will go through the scientific process, collect water samples, evaluate the quality of the samples,  compare them to Ontario standards of water quality and share their findings on a common spreadsheet. Google Sheets is suggested but the teacher can you use another tool that allows students to input all their data in one place.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8e55ca8839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18e55ca8839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Rachel - Student voice and choice - how do we make learning relevant to them?</a:t>
            </a:r>
            <a:endParaRPr/>
          </a:p>
          <a:p>
            <a:pPr marL="0" lvl="0" indent="0" algn="l" rtl="0">
              <a:spcBef>
                <a:spcPts val="0"/>
              </a:spcBef>
              <a:spcAft>
                <a:spcPts val="0"/>
              </a:spcAft>
              <a:buNone/>
            </a:pPr>
            <a:endParaRPr/>
          </a:p>
          <a:p>
            <a:pPr marL="0" lvl="0" indent="0" algn="l" rtl="0">
              <a:spcBef>
                <a:spcPts val="0"/>
              </a:spcBef>
              <a:spcAft>
                <a:spcPts val="0"/>
              </a:spcAft>
              <a:buNone/>
            </a:pPr>
            <a:r>
              <a:rPr lang="en-US"/>
              <a:t>Part 3 is a case study. here there are two options and students can choose to analyze the ongoing debate surrounding Enbridge line 5 or the ongoing debate around the construction of Highway 413. The students explore the pros and cons of each development, its impact on the surrounding watersheds and the detrimental effects on all that rely on that fresh source of water, and the importance of taking the proper side. The activity ends with the building of a model of impacted watersheds in which the students will suggest alternative Solutions. This is a good opportunity to discuss the engineering design process as they go through building of the model and there's a shared presentation later on that is ready to use for that effect.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18e55ca8839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18e55ca8839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Rachel - Here is a screenshot of the Highway 413 case study. Students don't have to do both cases, they just need to select one based on what is relevant to them and the area they live in.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18e55ca8839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18e55ca8839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Finally for this last part, students get to have fun coding. They have options of programs and options of tasks. They can choose to create a program to raise awareness about an issue related to an aspect of this study surrounding the environmental and social impacts with relation to water quality and availability. They can also chose to create a program simulating either a step or multiple steps in wastewater management or treatment OR mimic a situation of water pollution such as an oil spill. Although Scratch is suggested for this task, there are many alternative coding programs that the students can use based on their level of comfort, that of the teacher and availability.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6bf5257a57_7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16bf5257a57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This interactive presentation will also be shared. It is designed in such a way as to allow the students to go through the various steps of the engineering design process in relation to the building of the Watershed. They get to understand the steps involved in the process before building the model. The teacher may choose to use this tool to teach the class in general or can provide it the students and they can go through the steps together in their own groups.</a:t>
            </a:r>
            <a:endParaRPr/>
          </a:p>
          <a:p>
            <a:pPr marL="0" lvl="0" indent="0" algn="l" rtl="0">
              <a:spcBef>
                <a:spcPts val="0"/>
              </a:spcBef>
              <a:spcAft>
                <a:spcPts val="0"/>
              </a:spcAft>
              <a:buNone/>
            </a:pPr>
            <a:endParaRPr/>
          </a:p>
          <a:p>
            <a:pPr marL="0" lvl="0" indent="0" algn="l" rtl="0">
              <a:spcBef>
                <a:spcPts val="0"/>
              </a:spcBef>
              <a:spcAft>
                <a:spcPts val="0"/>
              </a:spcAft>
              <a:buNone/>
            </a:pPr>
            <a:r>
              <a:rPr lang="en-US"/>
              <a:t>This concludes the content part of our webinar for today.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1849f9c5dad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2" name="Google Shape;362;g1849f9c5dad_0_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Nisha - We would like to extend our thanks to the following educators who contributed to the creation of the Long Range Plans.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849f9c5dad_0_1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solidFill>
                  <a:schemeClr val="dk1"/>
                </a:solidFill>
              </a:rPr>
              <a:t>Nisha - We would like to extend our thanks to the following educators who contributed to the creation of the Learning Experiences and Curriculum Resources. </a:t>
            </a:r>
            <a:endParaRPr/>
          </a:p>
        </p:txBody>
      </p:sp>
      <p:sp>
        <p:nvSpPr>
          <p:cNvPr id="371" name="Google Shape;371;g1849f9c5dad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19884956d4a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solidFill>
                  <a:schemeClr val="dk1"/>
                </a:solidFill>
              </a:rPr>
              <a:t>Nisha - We would like to extend our thanks to the following educators who contributed to the creation of the Learning Experiences and Curriculum Resources. </a:t>
            </a:r>
            <a:endParaRPr/>
          </a:p>
        </p:txBody>
      </p:sp>
      <p:sp>
        <p:nvSpPr>
          <p:cNvPr id="380" name="Google Shape;380;g19884956d4a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t>Rachel - Question for clarification: </a:t>
            </a:r>
            <a:endParaRPr sz="1200"/>
          </a:p>
          <a:p>
            <a:pPr marL="0" lvl="0" indent="0" algn="l" rtl="0">
              <a:spcBef>
                <a:spcPts val="0"/>
              </a:spcBef>
              <a:spcAft>
                <a:spcPts val="0"/>
              </a:spcAft>
              <a:buNone/>
            </a:pPr>
            <a:r>
              <a:rPr lang="en-US" sz="1200"/>
              <a:t>Possibilities for Q&amp;A:  </a:t>
            </a:r>
            <a:r>
              <a:rPr lang="en-US" sz="1200">
                <a:solidFill>
                  <a:schemeClr val="dk1"/>
                </a:solidFill>
              </a:rPr>
              <a:t>Participants take 5 minutes to look at long range plans for their grade and come back with  a question.  Participants take 5 minutes to look at lessons for their grade and come back with a question  Participants compare LRP 1 and LRP 2, speak about first impressions regarding differences between models and which one might best suit their students?  Please send your questions around how student voice can be integrated to the website on the last slide.  </a:t>
            </a:r>
            <a:endParaRPr sz="1200">
              <a:solidFill>
                <a:schemeClr val="dk1"/>
              </a:solidFill>
            </a:endParaRPr>
          </a:p>
          <a:p>
            <a:pPr marL="228600" lvl="0" indent="-50800" algn="l" rtl="0">
              <a:lnSpc>
                <a:spcPct val="90000"/>
              </a:lnSpc>
              <a:spcBef>
                <a:spcPts val="0"/>
              </a:spcBef>
              <a:spcAft>
                <a:spcPts val="0"/>
              </a:spcAft>
              <a:buNone/>
            </a:pPr>
            <a:endParaRPr sz="1300">
              <a:solidFill>
                <a:schemeClr val="dk1"/>
              </a:solidFill>
            </a:endParaRPr>
          </a:p>
          <a:p>
            <a:pPr marL="228600" lvl="0" indent="-50800" algn="l" rtl="0">
              <a:lnSpc>
                <a:spcPct val="90000"/>
              </a:lnSpc>
              <a:spcBef>
                <a:spcPts val="0"/>
              </a:spcBef>
              <a:spcAft>
                <a:spcPts val="0"/>
              </a:spcAft>
              <a:buClr>
                <a:schemeClr val="dk1"/>
              </a:buClr>
              <a:buSzPts val="2800"/>
              <a:buFont typeface="Arial"/>
              <a:buNone/>
            </a:pPr>
            <a:endParaRPr sz="1400">
              <a:solidFill>
                <a:schemeClr val="dk1"/>
              </a:solidFill>
              <a:latin typeface="Calibri"/>
              <a:ea typeface="Calibri"/>
              <a:cs typeface="Calibri"/>
              <a:sym typeface="Calibri"/>
            </a:endParaRPr>
          </a:p>
        </p:txBody>
      </p:sp>
      <p:sp>
        <p:nvSpPr>
          <p:cNvPr id="386" name="Google Shape;38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US"/>
              <a:t>Nisha - At this time, we would like to hear from you. What additional supports do you need in order to feel more comfortable with the implementation of the new Science &amp; Technology curriculum?  </a:t>
            </a:r>
            <a:endParaRPr/>
          </a:p>
          <a:p>
            <a:pPr marL="0" lvl="0" indent="0" algn="l" rtl="0">
              <a:spcBef>
                <a:spcPts val="0"/>
              </a:spcBef>
              <a:spcAft>
                <a:spcPts val="0"/>
              </a:spcAft>
              <a:buNone/>
            </a:pPr>
            <a:endParaRPr/>
          </a:p>
          <a:p>
            <a:pPr marL="0" lvl="0" indent="0" algn="l" rtl="0">
              <a:spcBef>
                <a:spcPts val="0"/>
              </a:spcBef>
              <a:spcAft>
                <a:spcPts val="0"/>
              </a:spcAft>
              <a:buNone/>
            </a:pPr>
            <a:r>
              <a:rPr lang="en-US"/>
              <a:t>If you have questions after this webinar has concluded, please email your them to: info@stao.ca</a:t>
            </a:r>
            <a:endParaRPr/>
          </a:p>
        </p:txBody>
      </p:sp>
      <p:sp>
        <p:nvSpPr>
          <p:cNvPr id="399" name="Google Shape;39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849f9c5dad_0_2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7" name="Google Shape;407;g1849f9c5dad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6"/>
        <p:cNvGrpSpPr/>
        <p:nvPr/>
      </p:nvGrpSpPr>
      <p:grpSpPr>
        <a:xfrm>
          <a:off x="0" y="0"/>
          <a:ext cx="0" cy="0"/>
          <a:chOff x="0" y="0"/>
          <a:chExt cx="0" cy="0"/>
        </a:xfrm>
      </p:grpSpPr>
      <p:sp>
        <p:nvSpPr>
          <p:cNvPr id="87" name="Google Shape;87;p14"/>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Calibri"/>
              <a:buNone/>
              <a:defRPr sz="60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8" name="Google Shape;88;p1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89" name="Google Shape;89;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0" name="Google Shape;90;p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1" name="Google Shape;91;p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2"/>
        <p:cNvGrpSpPr/>
        <p:nvPr/>
      </p:nvGrpSpPr>
      <p:grpSpPr>
        <a:xfrm>
          <a:off x="0" y="0"/>
          <a:ext cx="0" cy="0"/>
          <a:chOff x="0" y="0"/>
          <a:chExt cx="0" cy="0"/>
        </a:xfrm>
      </p:grpSpPr>
      <p:sp>
        <p:nvSpPr>
          <p:cNvPr id="93" name="Google Shape;93;p1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4" name="Google Shape;94;p1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5" name="Google Shape;95;p1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6" name="Google Shape;96;p1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7" name="Google Shape;97;p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Calibri"/>
              <a:buNone/>
              <a:defRPr sz="60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0" name="Google Shape;100;p16"/>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1" name="Google Shape;101;p1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2" name="Google Shape;102;p1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 name="Google Shape;103;p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4"/>
        <p:cNvGrpSpPr/>
        <p:nvPr/>
      </p:nvGrpSpPr>
      <p:grpSpPr>
        <a:xfrm>
          <a:off x="0" y="0"/>
          <a:ext cx="0" cy="0"/>
          <a:chOff x="0" y="0"/>
          <a:chExt cx="0" cy="0"/>
        </a:xfrm>
      </p:grpSpPr>
      <p:sp>
        <p:nvSpPr>
          <p:cNvPr id="105" name="Google Shape;105;p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6" name="Google Shape;106;p1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7" name="Google Shape;107;p1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8" name="Google Shape;108;p1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9" name="Google Shape;109;p1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0" name="Google Shape;110;p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3" name="Google Shape;113;p18"/>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14" name="Google Shape;114;p18"/>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5" name="Google Shape;115;p18"/>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16" name="Google Shape;116;p18"/>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7" name="Google Shape;117;p1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8" name="Google Shape;118;p1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9" name="Google Shape;119;p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2" name="Google Shape;122;p1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3" name="Google Shape;123;p1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4" name="Google Shape;124;p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5"/>
        <p:cNvGrpSpPr/>
        <p:nvPr/>
      </p:nvGrpSpPr>
      <p:grpSpPr>
        <a:xfrm>
          <a:off x="0" y="0"/>
          <a:ext cx="0" cy="0"/>
          <a:chOff x="0" y="0"/>
          <a:chExt cx="0" cy="0"/>
        </a:xfrm>
      </p:grpSpPr>
      <p:sp>
        <p:nvSpPr>
          <p:cNvPr id="126" name="Google Shape;126;p2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7" name="Google Shape;127;p2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8" name="Google Shape;128;p2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Calibri"/>
              <a:buNone/>
              <a:defRPr sz="32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31" name="Google Shape;131;p21"/>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chemeClr val="dk1"/>
              </a:buClr>
              <a:buSzPts val="3200"/>
              <a:buChar char="•"/>
              <a:defRPr sz="3200"/>
            </a:lvl1pPr>
            <a:lvl2pPr marL="914400" lvl="1" indent="-406400" algn="l" rtl="0">
              <a:lnSpc>
                <a:spcPct val="90000"/>
              </a:lnSpc>
              <a:spcBef>
                <a:spcPts val="500"/>
              </a:spcBef>
              <a:spcAft>
                <a:spcPts val="0"/>
              </a:spcAft>
              <a:buClr>
                <a:schemeClr val="dk1"/>
              </a:buClr>
              <a:buSzPts val="2800"/>
              <a:buChar char="•"/>
              <a:defRPr sz="2800"/>
            </a:lvl2pPr>
            <a:lvl3pPr marL="1371600" lvl="2" indent="-381000" algn="l" rtl="0">
              <a:lnSpc>
                <a:spcPct val="90000"/>
              </a:lnSpc>
              <a:spcBef>
                <a:spcPts val="500"/>
              </a:spcBef>
              <a:spcAft>
                <a:spcPts val="0"/>
              </a:spcAft>
              <a:buClr>
                <a:schemeClr val="dk1"/>
              </a:buClr>
              <a:buSzPts val="2400"/>
              <a:buChar char="•"/>
              <a:defRPr sz="2400"/>
            </a:lvl3pPr>
            <a:lvl4pPr marL="1828800" lvl="3" indent="-355600" algn="l" rtl="0">
              <a:lnSpc>
                <a:spcPct val="90000"/>
              </a:lnSpc>
              <a:spcBef>
                <a:spcPts val="500"/>
              </a:spcBef>
              <a:spcAft>
                <a:spcPts val="0"/>
              </a:spcAft>
              <a:buClr>
                <a:schemeClr val="dk1"/>
              </a:buClr>
              <a:buSzPts val="2000"/>
              <a:buChar char="•"/>
              <a:defRPr sz="2000"/>
            </a:lvl4pPr>
            <a:lvl5pPr marL="2286000" lvl="4" indent="-355600" algn="l" rtl="0">
              <a:lnSpc>
                <a:spcPct val="90000"/>
              </a:lnSpc>
              <a:spcBef>
                <a:spcPts val="500"/>
              </a:spcBef>
              <a:spcAft>
                <a:spcPts val="0"/>
              </a:spcAft>
              <a:buClr>
                <a:schemeClr val="dk1"/>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132" name="Google Shape;132;p21"/>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133" name="Google Shape;133;p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34" name="Google Shape;134;p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35" name="Google Shape;135;p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p22"/>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Calibri"/>
              <a:buNone/>
              <a:defRPr sz="32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38" name="Google Shape;138;p22"/>
          <p:cNvSpPr>
            <a:spLocks noGrp="1"/>
          </p:cNvSpPr>
          <p:nvPr>
            <p:ph type="pic" idx="2"/>
          </p:nvPr>
        </p:nvSpPr>
        <p:spPr>
          <a:xfrm>
            <a:off x="5183188" y="987425"/>
            <a:ext cx="6172200" cy="4873500"/>
          </a:xfrm>
          <a:prstGeom prst="rect">
            <a:avLst/>
          </a:prstGeom>
          <a:noFill/>
          <a:ln>
            <a:noFill/>
          </a:ln>
        </p:spPr>
      </p:sp>
      <p:sp>
        <p:nvSpPr>
          <p:cNvPr id="139" name="Google Shape;139;p22"/>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140" name="Google Shape;140;p2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41" name="Google Shape;141;p2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42" name="Google Shape;142;p2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3"/>
        <p:cNvGrpSpPr/>
        <p:nvPr/>
      </p:nvGrpSpPr>
      <p:grpSpPr>
        <a:xfrm>
          <a:off x="0" y="0"/>
          <a:ext cx="0" cy="0"/>
          <a:chOff x="0" y="0"/>
          <a:chExt cx="0" cy="0"/>
        </a:xfrm>
      </p:grpSpPr>
      <p:sp>
        <p:nvSpPr>
          <p:cNvPr id="144" name="Google Shape;144;p2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45" name="Google Shape;145;p2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6" name="Google Shape;146;p2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47" name="Google Shape;147;p2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48" name="Google Shape;148;p2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51" name="Google Shape;151;p2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2" name="Google Shape;152;p2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53" name="Google Shape;153;p2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54" name="Google Shape;154;p2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2" name="Google Shape;82;p1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dcp.edu.gov.on.ca/en/curriculum/science-technology"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dcp.edu.gov.on.ca/en/"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dcp.edu.gov.on.ca/en/"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www.dcp.edu.gov.on.ca/en/"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scitechontario.ca/project/grade-8-long-range-plan-model-1/" TargetMode="External"/><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5.png"/><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hyperlink" Target="https://docs.google.com/presentation/d/1HHh401D2YYWnP2JgwX-ElBUqS5TQz3lY/edit?usp=sharing&amp;ouid=100876395319699899974&amp;rtpof=true&amp;sd=true"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scitechontario.ca/" TargetMode="External"/><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hyperlink" Target="https://scitechontario.ca/"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5"/>
          <p:cNvSpPr txBox="1">
            <a:spLocks noGrp="1"/>
          </p:cNvSpPr>
          <p:nvPr>
            <p:ph type="ctrTitle"/>
          </p:nvPr>
        </p:nvSpPr>
        <p:spPr>
          <a:xfrm>
            <a:off x="1532425" y="806499"/>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US" dirty="0">
                <a:latin typeface="Arial"/>
                <a:ea typeface="Arial"/>
                <a:cs typeface="Arial"/>
                <a:sym typeface="Arial"/>
              </a:rPr>
              <a:t>STAO/OCTE/ACSE</a:t>
            </a:r>
            <a:endParaRPr dirty="0"/>
          </a:p>
        </p:txBody>
      </p:sp>
      <p:sp>
        <p:nvSpPr>
          <p:cNvPr id="160" name="Google Shape;160;p25"/>
          <p:cNvSpPr txBox="1">
            <a:spLocks noGrp="1"/>
          </p:cNvSpPr>
          <p:nvPr>
            <p:ph type="subTitle" idx="1"/>
          </p:nvPr>
        </p:nvSpPr>
        <p:spPr>
          <a:xfrm>
            <a:off x="1021683" y="3161850"/>
            <a:ext cx="10356600" cy="2387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dirty="0"/>
          </a:p>
          <a:p>
            <a:pPr marL="0" lvl="0" indent="0" algn="ctr" rtl="0">
              <a:lnSpc>
                <a:spcPct val="90000"/>
              </a:lnSpc>
              <a:spcBef>
                <a:spcPts val="1000"/>
              </a:spcBef>
              <a:spcAft>
                <a:spcPts val="0"/>
              </a:spcAft>
              <a:buClr>
                <a:schemeClr val="dk1"/>
              </a:buClr>
              <a:buSzPts val="2400"/>
              <a:buNone/>
            </a:pPr>
            <a:r>
              <a:rPr lang="en-US" sz="2800" b="1" dirty="0">
                <a:latin typeface="Arial"/>
                <a:ea typeface="Arial"/>
                <a:cs typeface="Arial"/>
                <a:sym typeface="Arial"/>
              </a:rPr>
              <a:t>Elementary Science and Technology Curriculum Support</a:t>
            </a:r>
            <a:endParaRPr sz="2800" b="1" dirty="0">
              <a:latin typeface="Arial"/>
              <a:ea typeface="Arial"/>
              <a:cs typeface="Arial"/>
              <a:sym typeface="Arial"/>
            </a:endParaRPr>
          </a:p>
          <a:p>
            <a:pPr marL="0" lvl="0" indent="0" algn="ctr" rtl="0">
              <a:lnSpc>
                <a:spcPct val="90000"/>
              </a:lnSpc>
              <a:spcBef>
                <a:spcPts val="1000"/>
              </a:spcBef>
              <a:spcAft>
                <a:spcPts val="0"/>
              </a:spcAft>
              <a:buClr>
                <a:schemeClr val="dk1"/>
              </a:buClr>
              <a:buSzPts val="2400"/>
              <a:buNone/>
            </a:pPr>
            <a:endParaRPr sz="2800" b="1" dirty="0">
              <a:latin typeface="Arial"/>
              <a:ea typeface="Arial"/>
              <a:cs typeface="Arial"/>
              <a:sym typeface="Arial"/>
            </a:endParaRPr>
          </a:p>
          <a:p>
            <a:pPr marL="0" lvl="0" indent="0" algn="ctr" rtl="0">
              <a:lnSpc>
                <a:spcPct val="90000"/>
              </a:lnSpc>
              <a:spcBef>
                <a:spcPts val="1000"/>
              </a:spcBef>
              <a:spcAft>
                <a:spcPts val="0"/>
              </a:spcAft>
              <a:buClr>
                <a:schemeClr val="dk1"/>
              </a:buClr>
              <a:buSzPts val="2400"/>
              <a:buNone/>
            </a:pPr>
            <a:endParaRPr dirty="0">
              <a:latin typeface="Arial"/>
              <a:ea typeface="Arial"/>
              <a:cs typeface="Arial"/>
              <a:sym typeface="Arial"/>
            </a:endParaRPr>
          </a:p>
          <a:p>
            <a:pPr marL="0" lvl="0" indent="0" algn="ctr" rtl="0">
              <a:lnSpc>
                <a:spcPct val="90000"/>
              </a:lnSpc>
              <a:spcBef>
                <a:spcPts val="1000"/>
              </a:spcBef>
              <a:spcAft>
                <a:spcPts val="0"/>
              </a:spcAft>
              <a:buClr>
                <a:schemeClr val="dk1"/>
              </a:buClr>
              <a:buSzPts val="2400"/>
              <a:buNone/>
            </a:pPr>
            <a:r>
              <a:rPr lang="en-US" dirty="0">
                <a:latin typeface="Arial"/>
                <a:ea typeface="Arial"/>
                <a:cs typeface="Arial"/>
                <a:sym typeface="Arial"/>
              </a:rPr>
              <a:t>Funding Provided by Ontario Ministry of Education</a:t>
            </a:r>
            <a:endParaRPr dirty="0">
              <a:latin typeface="Arial"/>
              <a:ea typeface="Arial"/>
              <a:cs typeface="Arial"/>
              <a:sym typeface="Arial"/>
            </a:endParaRPr>
          </a:p>
        </p:txBody>
      </p:sp>
      <p:cxnSp>
        <p:nvCxnSpPr>
          <p:cNvPr id="2" name="Google Shape;92;p1">
            <a:extLst>
              <a:ext uri="{FF2B5EF4-FFF2-40B4-BE49-F238E27FC236}">
                <a16:creationId xmlns:a16="http://schemas.microsoft.com/office/drawing/2014/main" id="{A8561093-CCC7-053D-1B9E-DFC5C635658C}"/>
              </a:ext>
              <a:ext uri="{C183D7F6-B498-43B3-948B-1728B52AA6E4}">
                <adec:decorative xmlns:adec="http://schemas.microsoft.com/office/drawing/2017/decorative" val="1"/>
              </a:ext>
            </a:extLst>
          </p:cNvPr>
          <p:cNvCxnSpPr/>
          <p:nvPr/>
        </p:nvCxnSpPr>
        <p:spPr>
          <a:xfrm rot="10800000" flipH="1">
            <a:off x="9475" y="1922150"/>
            <a:ext cx="12189900" cy="28200"/>
          </a:xfrm>
          <a:prstGeom prst="straightConnector1">
            <a:avLst/>
          </a:prstGeom>
          <a:noFill/>
          <a:ln w="19050" cap="flat" cmpd="sng">
            <a:solidFill>
              <a:srgbClr val="44546A"/>
            </a:solidFill>
            <a:prstDash val="solid"/>
            <a:round/>
            <a:headEnd type="none" w="med" len="med"/>
            <a:tailEnd type="none" w="med" len="med"/>
          </a:ln>
        </p:spPr>
      </p:cxnSp>
      <p:pic>
        <p:nvPicPr>
          <p:cNvPr id="3" name="Google Shape;97;p1" descr="Association des professeurs des sciences de l'Ontario" title="Science Teachers Association of Ontario">
            <a:extLst>
              <a:ext uri="{FF2B5EF4-FFF2-40B4-BE49-F238E27FC236}">
                <a16:creationId xmlns:a16="http://schemas.microsoft.com/office/drawing/2014/main" id="{FB3E7C97-6CA2-7B76-E0EF-2FFDFF30BF42}"/>
              </a:ext>
            </a:extLst>
          </p:cNvPr>
          <p:cNvPicPr preferRelativeResize="0"/>
          <p:nvPr/>
        </p:nvPicPr>
        <p:blipFill rotWithShape="1">
          <a:blip r:embed="rId3">
            <a:alphaModFix/>
          </a:blip>
          <a:srcRect/>
          <a:stretch/>
        </p:blipFill>
        <p:spPr>
          <a:xfrm>
            <a:off x="141988" y="103525"/>
            <a:ext cx="2638425" cy="1733550"/>
          </a:xfrm>
          <a:prstGeom prst="rect">
            <a:avLst/>
          </a:prstGeom>
          <a:noFill/>
          <a:ln>
            <a:noFill/>
          </a:ln>
        </p:spPr>
      </p:pic>
      <p:pic>
        <p:nvPicPr>
          <p:cNvPr id="4" name="Google Shape;98;p1" title="Ontario Council for Technology Education">
            <a:extLst>
              <a:ext uri="{FF2B5EF4-FFF2-40B4-BE49-F238E27FC236}">
                <a16:creationId xmlns:a16="http://schemas.microsoft.com/office/drawing/2014/main" id="{8C203599-5B4D-6E48-8CA9-9E0CD9217DAE}"/>
              </a:ext>
            </a:extLst>
          </p:cNvPr>
          <p:cNvPicPr preferRelativeResize="0"/>
          <p:nvPr/>
        </p:nvPicPr>
        <p:blipFill rotWithShape="1">
          <a:blip r:embed="rId4">
            <a:alphaModFix/>
          </a:blip>
          <a:srcRect/>
          <a:stretch/>
        </p:blipFill>
        <p:spPr>
          <a:xfrm>
            <a:off x="3175542" y="395992"/>
            <a:ext cx="4051049" cy="1221650"/>
          </a:xfrm>
          <a:prstGeom prst="rect">
            <a:avLst/>
          </a:prstGeom>
          <a:noFill/>
          <a:ln>
            <a:noFill/>
          </a:ln>
        </p:spPr>
      </p:pic>
      <p:pic>
        <p:nvPicPr>
          <p:cNvPr id="5" name="Google Shape;99;p1" title="Association for Computer Studies Educators">
            <a:extLst>
              <a:ext uri="{FF2B5EF4-FFF2-40B4-BE49-F238E27FC236}">
                <a16:creationId xmlns:a16="http://schemas.microsoft.com/office/drawing/2014/main" id="{82897682-9F1B-9D63-D87C-D1A4DAD800A9}"/>
              </a:ext>
            </a:extLst>
          </p:cNvPr>
          <p:cNvPicPr preferRelativeResize="0"/>
          <p:nvPr/>
        </p:nvPicPr>
        <p:blipFill rotWithShape="1">
          <a:blip r:embed="rId5">
            <a:alphaModFix/>
          </a:blip>
          <a:srcRect/>
          <a:stretch/>
        </p:blipFill>
        <p:spPr>
          <a:xfrm>
            <a:off x="7968846" y="264775"/>
            <a:ext cx="1367750" cy="1411050"/>
          </a:xfrm>
          <a:prstGeom prst="rect">
            <a:avLst/>
          </a:prstGeom>
          <a:noFill/>
          <a:ln>
            <a:noFill/>
          </a:ln>
        </p:spPr>
      </p:pic>
      <p:pic>
        <p:nvPicPr>
          <p:cNvPr id="6" name="Google Shape;100;p1" title="province of Ontario">
            <a:extLst>
              <a:ext uri="{FF2B5EF4-FFF2-40B4-BE49-F238E27FC236}">
                <a16:creationId xmlns:a16="http://schemas.microsoft.com/office/drawing/2014/main" id="{3525A0DB-1E35-7488-F652-294AB1D0B34C}"/>
              </a:ext>
            </a:extLst>
          </p:cNvPr>
          <p:cNvPicPr preferRelativeResize="0"/>
          <p:nvPr/>
        </p:nvPicPr>
        <p:blipFill rotWithShape="1">
          <a:blip r:embed="rId6">
            <a:alphaModFix/>
          </a:blip>
          <a:srcRect/>
          <a:stretch/>
        </p:blipFill>
        <p:spPr>
          <a:xfrm>
            <a:off x="10445877" y="418052"/>
            <a:ext cx="1177550" cy="1177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2" name="Google Shape;109;g18482f1dde2_0_0">
            <a:extLst>
              <a:ext uri="{FF2B5EF4-FFF2-40B4-BE49-F238E27FC236}">
                <a16:creationId xmlns:a16="http://schemas.microsoft.com/office/drawing/2014/main" id="{9E0896A6-AB9B-D32E-712C-D56DBEA7C9C8}"/>
              </a:ext>
              <a:ext uri="{C183D7F6-B498-43B3-948B-1728B52AA6E4}">
                <adec:decorative xmlns:adec="http://schemas.microsoft.com/office/drawing/2017/decorative" val="0"/>
              </a:ext>
            </a:extLst>
          </p:cNvPr>
          <p:cNvSpPr txBox="1">
            <a:spLocks noGrp="1"/>
          </p:cNvSpPr>
          <p:nvPr>
            <p:ph type="title"/>
          </p:nvPr>
        </p:nvSpPr>
        <p:spPr>
          <a:xfrm>
            <a:off x="838200" y="-1587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dirty="0">
                <a:latin typeface="Arial"/>
                <a:ea typeface="Arial"/>
                <a:cs typeface="Arial"/>
                <a:sym typeface="Arial"/>
              </a:rPr>
              <a:t>Land Acknowledgement</a:t>
            </a:r>
            <a:endParaRPr dirty="0"/>
          </a:p>
        </p:txBody>
      </p:sp>
      <p:sp>
        <p:nvSpPr>
          <p:cNvPr id="166" name="Google Shape;166;p26"/>
          <p:cNvSpPr txBox="1"/>
          <p:nvPr/>
        </p:nvSpPr>
        <p:spPr>
          <a:xfrm>
            <a:off x="290400" y="1072081"/>
            <a:ext cx="11901600" cy="4980820"/>
          </a:xfrm>
          <a:prstGeom prst="rect">
            <a:avLst/>
          </a:prstGeom>
          <a:noFill/>
          <a:ln>
            <a:noFill/>
          </a:ln>
        </p:spPr>
        <p:txBody>
          <a:bodyPr spcFirstLastPara="1" wrap="square" lIns="91425" tIns="91425" rIns="91425" bIns="91425" anchor="t" anchorCtr="0">
            <a:spAutoFit/>
          </a:bodyPr>
          <a:lstStyle/>
          <a:p>
            <a:pPr marL="0" lvl="0" indent="0" algn="l" rtl="0">
              <a:lnSpc>
                <a:spcPts val="3400"/>
              </a:lnSpc>
              <a:spcBef>
                <a:spcPts val="0"/>
              </a:spcBef>
              <a:spcAft>
                <a:spcPts val="0"/>
              </a:spcAft>
              <a:buNone/>
            </a:pPr>
            <a:r>
              <a:rPr lang="en-US" sz="2800" dirty="0">
                <a:solidFill>
                  <a:schemeClr val="dk1"/>
                </a:solidFill>
              </a:rPr>
              <a:t>The Durham District acknowledges that many Indigenous Nations have longstanding relationships, both historic and modern, with the territories upon which I currently reside.  Today, this area is home to many Indigenous peoples from across Turtle Island.  I would like to acknowledge that the Durham Region forms a part of the traditional and treaty territory of the </a:t>
            </a:r>
            <a:r>
              <a:rPr lang="en-US" sz="2800" dirty="0" err="1">
                <a:solidFill>
                  <a:schemeClr val="dk1"/>
                </a:solidFill>
              </a:rPr>
              <a:t>Mississaugas</a:t>
            </a:r>
            <a:r>
              <a:rPr lang="en-US" sz="2800" dirty="0">
                <a:solidFill>
                  <a:schemeClr val="dk1"/>
                </a:solidFill>
              </a:rPr>
              <a:t> of Scugog Island First Nation, the Mississauga Peoples and the treaty territory of the Chippewas of Georgina Island First Nation.  </a:t>
            </a:r>
            <a:endParaRPr sz="2800" dirty="0">
              <a:solidFill>
                <a:schemeClr val="dk1"/>
              </a:solidFill>
            </a:endParaRPr>
          </a:p>
          <a:p>
            <a:pPr marL="0" lvl="0" indent="0" algn="l" rtl="0">
              <a:lnSpc>
                <a:spcPts val="3400"/>
              </a:lnSpc>
              <a:spcBef>
                <a:spcPts val="0"/>
              </a:spcBef>
              <a:spcAft>
                <a:spcPts val="0"/>
              </a:spcAft>
              <a:buNone/>
            </a:pPr>
            <a:endParaRPr sz="2800" dirty="0">
              <a:solidFill>
                <a:schemeClr val="dk1"/>
              </a:solidFill>
            </a:endParaRPr>
          </a:p>
          <a:p>
            <a:pPr marL="0" lvl="0" indent="0" algn="l" rtl="0">
              <a:lnSpc>
                <a:spcPts val="3400"/>
              </a:lnSpc>
              <a:spcBef>
                <a:spcPts val="0"/>
              </a:spcBef>
              <a:spcAft>
                <a:spcPts val="0"/>
              </a:spcAft>
              <a:buNone/>
            </a:pPr>
            <a:r>
              <a:rPr lang="en-US" sz="2800" dirty="0">
                <a:solidFill>
                  <a:schemeClr val="dk1"/>
                </a:solidFill>
              </a:rPr>
              <a:t>Please take a moment to acknowledge the treaty territory on which you are currently located.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7"/>
          <p:cNvSpPr txBox="1">
            <a:spLocks noGrp="1"/>
          </p:cNvSpPr>
          <p:nvPr>
            <p:ph type="title"/>
          </p:nvPr>
        </p:nvSpPr>
        <p:spPr>
          <a:xfrm>
            <a:off x="817175" y="1047775"/>
            <a:ext cx="111135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b="1">
                <a:latin typeface="Arial"/>
                <a:ea typeface="Arial"/>
                <a:cs typeface="Arial"/>
                <a:sym typeface="Arial"/>
              </a:rPr>
              <a:t>Today’s Presenters: Intermediate Webinar</a:t>
            </a:r>
            <a:endParaRPr b="1">
              <a:latin typeface="Arial"/>
              <a:ea typeface="Arial"/>
              <a:cs typeface="Arial"/>
              <a:sym typeface="Arial"/>
            </a:endParaRPr>
          </a:p>
        </p:txBody>
      </p:sp>
      <p:sp>
        <p:nvSpPr>
          <p:cNvPr id="172" name="Google Shape;172;p27"/>
          <p:cNvSpPr txBox="1">
            <a:spLocks noGrp="1"/>
          </p:cNvSpPr>
          <p:nvPr>
            <p:ph type="body" idx="1"/>
          </p:nvPr>
        </p:nvSpPr>
        <p:spPr>
          <a:xfrm>
            <a:off x="1205750" y="28322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latin typeface="Arial"/>
                <a:ea typeface="Arial"/>
                <a:cs typeface="Arial"/>
                <a:sym typeface="Arial"/>
              </a:rPr>
              <a:t>Nisha Patmanathan - UGDSB</a:t>
            </a:r>
            <a:endParaRPr>
              <a:latin typeface="Arial"/>
              <a:ea typeface="Arial"/>
              <a:cs typeface="Arial"/>
              <a:sym typeface="Arial"/>
            </a:endParaRPr>
          </a:p>
          <a:p>
            <a:pPr marL="228600" lvl="0" indent="-50800" algn="l" rtl="0">
              <a:lnSpc>
                <a:spcPct val="90000"/>
              </a:lnSpc>
              <a:spcBef>
                <a:spcPts val="0"/>
              </a:spcBef>
              <a:spcAft>
                <a:spcPts val="0"/>
              </a:spcAft>
              <a:buClr>
                <a:schemeClr val="dk1"/>
              </a:buClr>
              <a:buSzPts val="2800"/>
              <a:buNone/>
            </a:pPr>
            <a:endParaRPr>
              <a:latin typeface="Arial"/>
              <a:ea typeface="Arial"/>
              <a:cs typeface="Arial"/>
              <a:sym typeface="Arial"/>
            </a:endParaRPr>
          </a:p>
          <a:p>
            <a:pPr marL="228600" lvl="0" indent="-50800" algn="l" rtl="0">
              <a:lnSpc>
                <a:spcPct val="90000"/>
              </a:lnSpc>
              <a:spcBef>
                <a:spcPts val="0"/>
              </a:spcBef>
              <a:spcAft>
                <a:spcPts val="0"/>
              </a:spcAft>
              <a:buClr>
                <a:schemeClr val="dk1"/>
              </a:buClr>
              <a:buSzPts val="2800"/>
              <a:buNone/>
            </a:pPr>
            <a:endParaRPr>
              <a:latin typeface="Arial"/>
              <a:ea typeface="Arial"/>
              <a:cs typeface="Arial"/>
              <a:sym typeface="Arial"/>
            </a:endParaRPr>
          </a:p>
          <a:p>
            <a:pPr marL="0" lvl="0" indent="0" algn="l" rtl="0">
              <a:lnSpc>
                <a:spcPct val="90000"/>
              </a:lnSpc>
              <a:spcBef>
                <a:spcPts val="0"/>
              </a:spcBef>
              <a:spcAft>
                <a:spcPts val="0"/>
              </a:spcAft>
              <a:buClr>
                <a:schemeClr val="dk1"/>
              </a:buClr>
              <a:buSzPts val="2800"/>
              <a:buNone/>
            </a:pPr>
            <a:r>
              <a:rPr lang="en-US">
                <a:latin typeface="Arial"/>
                <a:ea typeface="Arial"/>
                <a:cs typeface="Arial"/>
                <a:sym typeface="Arial"/>
              </a:rPr>
              <a:t>Rachel Cosford - DDSB</a:t>
            </a:r>
            <a:endParaRPr>
              <a:latin typeface="Arial"/>
              <a:ea typeface="Arial"/>
              <a:cs typeface="Arial"/>
              <a:sym typeface="Arial"/>
            </a:endParaRPr>
          </a:p>
          <a:p>
            <a:pPr marL="228600" lvl="0" indent="-50800" algn="l" rtl="0">
              <a:lnSpc>
                <a:spcPct val="90000"/>
              </a:lnSpc>
              <a:spcBef>
                <a:spcPts val="0"/>
              </a:spcBef>
              <a:spcAft>
                <a:spcPts val="0"/>
              </a:spcAft>
              <a:buClr>
                <a:schemeClr val="dk1"/>
              </a:buClr>
              <a:buSzPts val="2800"/>
              <a:buNone/>
            </a:pPr>
            <a:br>
              <a:rPr lang="en-US">
                <a:latin typeface="Arial"/>
                <a:ea typeface="Arial"/>
                <a:cs typeface="Arial"/>
                <a:sym typeface="Arial"/>
              </a:rPr>
            </a:br>
            <a:endParaRPr>
              <a:latin typeface="Arial"/>
              <a:ea typeface="Arial"/>
              <a:cs typeface="Arial"/>
              <a:sym typeface="Arial"/>
            </a:endParaRPr>
          </a:p>
        </p:txBody>
      </p:sp>
      <p:pic>
        <p:nvPicPr>
          <p:cNvPr id="173" name="Google Shape;173;p2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790474" y="2319450"/>
            <a:ext cx="3521976" cy="35219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rial"/>
                <a:ea typeface="Arial"/>
                <a:cs typeface="Arial"/>
                <a:sym typeface="Arial"/>
              </a:rPr>
              <a:t>Agenda</a:t>
            </a:r>
            <a:endParaRPr/>
          </a:p>
        </p:txBody>
      </p:sp>
      <p:sp>
        <p:nvSpPr>
          <p:cNvPr id="179" name="Google Shape;179;p28"/>
          <p:cNvSpPr txBox="1">
            <a:spLocks noGrp="1"/>
          </p:cNvSpPr>
          <p:nvPr>
            <p:ph type="body" idx="1"/>
          </p:nvPr>
        </p:nvSpPr>
        <p:spPr>
          <a:xfrm>
            <a:off x="838200" y="1607994"/>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latin typeface="Arial"/>
                <a:ea typeface="Arial"/>
                <a:cs typeface="Arial"/>
                <a:sym typeface="Arial"/>
              </a:rPr>
              <a:t>Learning Goals</a:t>
            </a:r>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Strand A - Key Changes</a:t>
            </a:r>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Integration of Strands B-E</a:t>
            </a:r>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Long Range Plans</a:t>
            </a:r>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Curriculum Support Resources</a:t>
            </a:r>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Questions and Answers</a:t>
            </a:r>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Survey</a:t>
            </a:r>
            <a:endParaRPr/>
          </a:p>
        </p:txBody>
      </p:sp>
      <p:pic>
        <p:nvPicPr>
          <p:cNvPr id="180" name="Google Shape;180;p2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548700" y="755950"/>
            <a:ext cx="4900650" cy="4900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9"/>
          <p:cNvSpPr txBox="1">
            <a:spLocks noGrp="1"/>
          </p:cNvSpPr>
          <p:nvPr>
            <p:ph type="title"/>
          </p:nvPr>
        </p:nvSpPr>
        <p:spPr>
          <a:xfrm>
            <a:off x="468225" y="3387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dirty="0">
                <a:latin typeface="Arial"/>
                <a:ea typeface="Arial"/>
                <a:cs typeface="Arial"/>
                <a:sym typeface="Arial"/>
              </a:rPr>
              <a:t>Check-in </a:t>
            </a:r>
            <a:endParaRPr b="1" dirty="0">
              <a:latin typeface="Arial"/>
              <a:ea typeface="Arial"/>
              <a:cs typeface="Arial"/>
              <a:sym typeface="Arial"/>
            </a:endParaRPr>
          </a:p>
          <a:p>
            <a:pPr marL="0" lvl="0" indent="0" algn="l" rtl="0">
              <a:spcBef>
                <a:spcPts val="0"/>
              </a:spcBef>
              <a:spcAft>
                <a:spcPts val="0"/>
              </a:spcAft>
              <a:buNone/>
            </a:pPr>
            <a:r>
              <a:rPr lang="en-US" b="1" dirty="0">
                <a:latin typeface="Arial"/>
                <a:ea typeface="Arial"/>
                <a:cs typeface="Arial"/>
                <a:sym typeface="Arial"/>
              </a:rPr>
              <a:t>Slide</a:t>
            </a:r>
            <a:endParaRPr b="1" dirty="0">
              <a:latin typeface="Arial"/>
              <a:ea typeface="Arial"/>
              <a:cs typeface="Arial"/>
              <a:sym typeface="Arial"/>
            </a:endParaRPr>
          </a:p>
        </p:txBody>
      </p:sp>
      <p:sp>
        <p:nvSpPr>
          <p:cNvPr id="187" name="Google Shape;187;p29"/>
          <p:cNvSpPr/>
          <p:nvPr/>
        </p:nvSpPr>
        <p:spPr>
          <a:xfrm>
            <a:off x="382625" y="1848000"/>
            <a:ext cx="4021500" cy="377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a:t>1- Tell us which blob represents how you currently feel about the new Science curriculum.</a:t>
            </a:r>
            <a:endParaRPr sz="2200"/>
          </a:p>
          <a:p>
            <a:pPr marL="0" lvl="0" indent="0" algn="l" rtl="0">
              <a:spcBef>
                <a:spcPts val="0"/>
              </a:spcBef>
              <a:spcAft>
                <a:spcPts val="0"/>
              </a:spcAft>
              <a:buNone/>
            </a:pPr>
            <a:endParaRPr sz="2200"/>
          </a:p>
          <a:p>
            <a:pPr marL="0" lvl="0" indent="0" algn="l" rtl="0">
              <a:spcBef>
                <a:spcPts val="0"/>
              </a:spcBef>
              <a:spcAft>
                <a:spcPts val="0"/>
              </a:spcAft>
              <a:buNone/>
            </a:pPr>
            <a:r>
              <a:rPr lang="en-US" sz="2200"/>
              <a:t>2- Tell us which blob represents how you would like to feel about the new Science curriculum by the end of the session. </a:t>
            </a:r>
            <a:endParaRPr sz="2200"/>
          </a:p>
        </p:txBody>
      </p:sp>
      <p:pic>
        <p:nvPicPr>
          <p:cNvPr id="186" name="Google Shape;186;p29" descr="A tree with 20 yellow figures, known as Bob, all with varying emotions on their faces"/>
          <p:cNvPicPr preferRelativeResize="0"/>
          <p:nvPr/>
        </p:nvPicPr>
        <p:blipFill>
          <a:blip r:embed="rId3">
            <a:alphaModFix/>
          </a:blip>
          <a:stretch>
            <a:fillRect/>
          </a:stretch>
        </p:blipFill>
        <p:spPr>
          <a:xfrm>
            <a:off x="4442775" y="0"/>
            <a:ext cx="5743344" cy="68579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0"/>
          <p:cNvSpPr txBox="1">
            <a:spLocks noGrp="1"/>
          </p:cNvSpPr>
          <p:nvPr>
            <p:ph type="title"/>
          </p:nvPr>
        </p:nvSpPr>
        <p:spPr>
          <a:xfrm>
            <a:off x="127725" y="532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rial"/>
                <a:ea typeface="Arial"/>
                <a:cs typeface="Arial"/>
                <a:sym typeface="Arial"/>
              </a:rPr>
              <a:t>Learning Goals </a:t>
            </a:r>
            <a:endParaRPr/>
          </a:p>
        </p:txBody>
      </p:sp>
      <p:sp>
        <p:nvSpPr>
          <p:cNvPr id="193" name="Google Shape;193;p30"/>
          <p:cNvSpPr txBox="1"/>
          <p:nvPr/>
        </p:nvSpPr>
        <p:spPr>
          <a:xfrm>
            <a:off x="269100" y="1223575"/>
            <a:ext cx="11653800" cy="641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50" dirty="0">
                <a:solidFill>
                  <a:schemeClr val="dk1"/>
                </a:solidFill>
                <a:highlight>
                  <a:schemeClr val="lt1"/>
                </a:highlight>
              </a:rPr>
              <a:t>“The 2022 elementary Science and Technology curriculum focuses on hands-on learning in science, technology, engineering, and mathematics, also referred to as STEM, including the application of coding and computing skills. The curriculum includes explicit connections to the skilled trades, technological education and career exploration. Strand A, STEM Skills and Connections, is an overarching strand providing students with the opportunity to investigate concepts and integrate knowledge from each of the other strands through the application of the skills identified in this strand. In turn, students are able to make practical connections between science and technology and other subject areas. Strand A focuses on STEM skills, skilled trades and other STEM-related careers, coding and emerging technologies, practical applications of science and technology, and learning about diverse perspectives, and contributions to science and technology.” </a:t>
            </a:r>
            <a:r>
              <a:rPr lang="en-US" sz="1750" u="sng" dirty="0">
                <a:solidFill>
                  <a:schemeClr val="dk1"/>
                </a:solidFill>
                <a:highlight>
                  <a:schemeClr val="lt1"/>
                </a:highlight>
                <a:hlinkClick r:id="rId3">
                  <a:extLst>
                    <a:ext uri="{A12FA001-AC4F-418D-AE19-62706E023703}">
                      <ahyp:hlinkClr xmlns:ahyp="http://schemas.microsoft.com/office/drawing/2018/hyperlinkcolor" val="tx"/>
                    </a:ext>
                  </a:extLst>
                </a:hlinkClick>
              </a:rPr>
              <a:t>Science and Technology</a:t>
            </a:r>
            <a:r>
              <a:rPr lang="en-US" sz="1750" dirty="0">
                <a:solidFill>
                  <a:schemeClr val="dk1"/>
                </a:solidFill>
                <a:highlight>
                  <a:schemeClr val="lt1"/>
                </a:highlight>
              </a:rPr>
              <a:t> </a:t>
            </a:r>
            <a:endParaRPr sz="1750" dirty="0">
              <a:solidFill>
                <a:schemeClr val="dk1"/>
              </a:solidFill>
              <a:highlight>
                <a:schemeClr val="lt1"/>
              </a:highlight>
            </a:endParaRPr>
          </a:p>
          <a:p>
            <a:pPr marL="0" lvl="0" indent="0" algn="l" rtl="0">
              <a:spcBef>
                <a:spcPts val="0"/>
              </a:spcBef>
              <a:spcAft>
                <a:spcPts val="0"/>
              </a:spcAft>
              <a:buNone/>
            </a:pPr>
            <a:endParaRPr sz="1750" dirty="0">
              <a:solidFill>
                <a:schemeClr val="dk1"/>
              </a:solidFill>
              <a:highlight>
                <a:schemeClr val="lt1"/>
              </a:highlight>
            </a:endParaRPr>
          </a:p>
          <a:p>
            <a:pPr marL="0" lvl="0" indent="0" algn="l" rtl="0">
              <a:lnSpc>
                <a:spcPct val="115000"/>
              </a:lnSpc>
              <a:spcBef>
                <a:spcPts val="1400"/>
              </a:spcBef>
              <a:spcAft>
                <a:spcPts val="0"/>
              </a:spcAft>
              <a:buNone/>
            </a:pPr>
            <a:r>
              <a:rPr lang="en-US" sz="1750" dirty="0">
                <a:solidFill>
                  <a:schemeClr val="dk1"/>
                </a:solidFill>
                <a:highlight>
                  <a:schemeClr val="lt1"/>
                </a:highlight>
              </a:rPr>
              <a:t>The revised science and technology curriculum includes </a:t>
            </a:r>
            <a:r>
              <a:rPr lang="en-US" sz="1750" b="1" dirty="0">
                <a:solidFill>
                  <a:schemeClr val="dk1"/>
                </a:solidFill>
                <a:highlight>
                  <a:schemeClr val="lt1"/>
                </a:highlight>
              </a:rPr>
              <a:t>three main goals</a:t>
            </a:r>
            <a:r>
              <a:rPr lang="en-US" sz="1750" dirty="0">
                <a:solidFill>
                  <a:schemeClr val="dk1"/>
                </a:solidFill>
                <a:highlight>
                  <a:schemeClr val="lt1"/>
                </a:highlight>
              </a:rPr>
              <a:t>:</a:t>
            </a:r>
            <a:endParaRPr sz="1750" dirty="0">
              <a:solidFill>
                <a:schemeClr val="dk1"/>
              </a:solidFill>
              <a:highlight>
                <a:schemeClr val="lt1"/>
              </a:highlight>
            </a:endParaRPr>
          </a:p>
          <a:p>
            <a:pPr marL="457200" lvl="0" indent="-339725" algn="l" rtl="0">
              <a:lnSpc>
                <a:spcPct val="115000"/>
              </a:lnSpc>
              <a:spcBef>
                <a:spcPts val="1400"/>
              </a:spcBef>
              <a:spcAft>
                <a:spcPts val="0"/>
              </a:spcAft>
              <a:buClr>
                <a:schemeClr val="dk1"/>
              </a:buClr>
              <a:buSzPts val="1750"/>
              <a:buChar char="●"/>
            </a:pPr>
            <a:r>
              <a:rPr lang="en-US" sz="1750" dirty="0">
                <a:solidFill>
                  <a:schemeClr val="dk1"/>
                </a:solidFill>
                <a:highlight>
                  <a:schemeClr val="lt1"/>
                </a:highlight>
              </a:rPr>
              <a:t>developing </a:t>
            </a:r>
            <a:r>
              <a:rPr lang="en-US" sz="1750" b="1" dirty="0">
                <a:solidFill>
                  <a:schemeClr val="dk1"/>
                </a:solidFill>
                <a:highlight>
                  <a:schemeClr val="lt1"/>
                </a:highlight>
              </a:rPr>
              <a:t>critical skills</a:t>
            </a:r>
            <a:r>
              <a:rPr lang="en-US" sz="1750" dirty="0">
                <a:solidFill>
                  <a:schemeClr val="dk1"/>
                </a:solidFill>
                <a:highlight>
                  <a:schemeClr val="lt1"/>
                </a:highlight>
              </a:rPr>
              <a:t> through scientific and technological investigations</a:t>
            </a:r>
            <a:endParaRPr sz="1750" dirty="0">
              <a:solidFill>
                <a:schemeClr val="dk1"/>
              </a:solidFill>
              <a:highlight>
                <a:schemeClr val="lt1"/>
              </a:highlight>
            </a:endParaRPr>
          </a:p>
          <a:p>
            <a:pPr marL="457200" lvl="0" indent="-339725" algn="l" rtl="0">
              <a:lnSpc>
                <a:spcPct val="115000"/>
              </a:lnSpc>
              <a:spcBef>
                <a:spcPts val="0"/>
              </a:spcBef>
              <a:spcAft>
                <a:spcPts val="0"/>
              </a:spcAft>
              <a:buClr>
                <a:schemeClr val="dk1"/>
              </a:buClr>
              <a:buSzPts val="1750"/>
              <a:buChar char="●"/>
            </a:pPr>
            <a:r>
              <a:rPr lang="en-US" sz="1750" dirty="0">
                <a:solidFill>
                  <a:schemeClr val="dk1"/>
                </a:solidFill>
                <a:highlight>
                  <a:schemeClr val="lt1"/>
                </a:highlight>
              </a:rPr>
              <a:t>exploring science and technology concepts with a </a:t>
            </a:r>
            <a:r>
              <a:rPr lang="en-US" sz="1750" b="1" dirty="0">
                <a:solidFill>
                  <a:schemeClr val="dk1"/>
                </a:solidFill>
                <a:highlight>
                  <a:schemeClr val="lt1"/>
                </a:highlight>
              </a:rPr>
              <a:t>focus on practical connections to student’s lives and communities</a:t>
            </a:r>
            <a:endParaRPr sz="1750" b="1" dirty="0">
              <a:solidFill>
                <a:schemeClr val="dk1"/>
              </a:solidFill>
              <a:highlight>
                <a:schemeClr val="lt1"/>
              </a:highlight>
            </a:endParaRPr>
          </a:p>
          <a:p>
            <a:pPr marL="457200" lvl="0" indent="-339725" algn="l" rtl="0">
              <a:lnSpc>
                <a:spcPct val="115000"/>
              </a:lnSpc>
              <a:spcBef>
                <a:spcPts val="0"/>
              </a:spcBef>
              <a:spcAft>
                <a:spcPts val="0"/>
              </a:spcAft>
              <a:buClr>
                <a:schemeClr val="dk1"/>
              </a:buClr>
              <a:buSzPts val="1750"/>
              <a:buChar char="●"/>
            </a:pPr>
            <a:r>
              <a:rPr lang="en-US" sz="1750" dirty="0">
                <a:solidFill>
                  <a:schemeClr val="dk1"/>
                </a:solidFill>
                <a:highlight>
                  <a:schemeClr val="lt1"/>
                </a:highlight>
              </a:rPr>
              <a:t>considering </a:t>
            </a:r>
            <a:r>
              <a:rPr lang="en-US" sz="1750" b="1" dirty="0">
                <a:solidFill>
                  <a:schemeClr val="dk1"/>
                </a:solidFill>
                <a:highlight>
                  <a:schemeClr val="lt1"/>
                </a:highlight>
              </a:rPr>
              <a:t>the bigger picture</a:t>
            </a:r>
            <a:r>
              <a:rPr lang="en-US" sz="1750" dirty="0">
                <a:solidFill>
                  <a:schemeClr val="dk1"/>
                </a:solidFill>
                <a:highlight>
                  <a:schemeClr val="lt1"/>
                </a:highlight>
              </a:rPr>
              <a:t> by making connections between science and technology </a:t>
            </a:r>
            <a:endParaRPr sz="1750" dirty="0">
              <a:solidFill>
                <a:schemeClr val="dk1"/>
              </a:solidFill>
              <a:highlight>
                <a:schemeClr val="lt1"/>
              </a:highlight>
            </a:endParaRPr>
          </a:p>
          <a:p>
            <a:pPr marL="457200" lvl="0" indent="0" algn="l" rtl="0">
              <a:lnSpc>
                <a:spcPct val="115000"/>
              </a:lnSpc>
              <a:spcBef>
                <a:spcPts val="0"/>
              </a:spcBef>
              <a:spcAft>
                <a:spcPts val="0"/>
              </a:spcAft>
              <a:buNone/>
            </a:pPr>
            <a:r>
              <a:rPr lang="en-US" sz="1750" dirty="0">
                <a:solidFill>
                  <a:schemeClr val="dk1"/>
                </a:solidFill>
                <a:highlight>
                  <a:schemeClr val="lt1"/>
                </a:highlight>
              </a:rPr>
              <a:t>and the </a:t>
            </a:r>
            <a:r>
              <a:rPr lang="en-US" sz="1750" b="1" dirty="0">
                <a:solidFill>
                  <a:schemeClr val="dk1"/>
                </a:solidFill>
                <a:highlight>
                  <a:schemeClr val="lt1"/>
                </a:highlight>
              </a:rPr>
              <a:t>changing world</a:t>
            </a:r>
            <a:r>
              <a:rPr lang="en-US" sz="1750" dirty="0">
                <a:solidFill>
                  <a:schemeClr val="dk1"/>
                </a:solidFill>
                <a:highlight>
                  <a:schemeClr val="lt1"/>
                </a:highlight>
              </a:rPr>
              <a:t>, including society, the economy, and the environment. </a:t>
            </a:r>
            <a:endParaRPr sz="1750" dirty="0">
              <a:solidFill>
                <a:schemeClr val="dk1"/>
              </a:solidFill>
              <a:highlight>
                <a:schemeClr val="lt1"/>
              </a:highlight>
            </a:endParaRPr>
          </a:p>
          <a:p>
            <a:pPr marL="457200" lvl="0" indent="0" algn="l" rtl="0">
              <a:lnSpc>
                <a:spcPct val="115000"/>
              </a:lnSpc>
              <a:spcBef>
                <a:spcPts val="0"/>
              </a:spcBef>
              <a:spcAft>
                <a:spcPts val="0"/>
              </a:spcAft>
              <a:buNone/>
            </a:pPr>
            <a:r>
              <a:rPr lang="en-US" sz="1750" u="sng" dirty="0">
                <a:solidFill>
                  <a:schemeClr val="dk1"/>
                </a:solidFill>
                <a:highlight>
                  <a:schemeClr val="lt1"/>
                </a:highlight>
                <a:hlinkClick r:id="rId3">
                  <a:extLst>
                    <a:ext uri="{A12FA001-AC4F-418D-AE19-62706E023703}">
                      <ahyp:hlinkClr xmlns:ahyp="http://schemas.microsoft.com/office/drawing/2018/hyperlinkcolor" val="tx"/>
                    </a:ext>
                  </a:extLst>
                </a:hlinkClick>
              </a:rPr>
              <a:t>Science and Technology</a:t>
            </a:r>
            <a:r>
              <a:rPr lang="en-US" sz="1750" dirty="0">
                <a:solidFill>
                  <a:schemeClr val="dk1"/>
                </a:solidFill>
                <a:highlight>
                  <a:schemeClr val="lt1"/>
                </a:highlight>
              </a:rPr>
              <a:t> </a:t>
            </a:r>
            <a:endParaRPr sz="1750" dirty="0">
              <a:solidFill>
                <a:schemeClr val="dk1"/>
              </a:solidFill>
              <a:highlight>
                <a:schemeClr val="lt1"/>
              </a:highlight>
            </a:endParaRPr>
          </a:p>
          <a:p>
            <a:pPr marL="0" lvl="0" indent="0" algn="l" rtl="0">
              <a:lnSpc>
                <a:spcPct val="115000"/>
              </a:lnSpc>
              <a:spcBef>
                <a:spcPts val="1400"/>
              </a:spcBef>
              <a:spcAft>
                <a:spcPts val="0"/>
              </a:spcAft>
              <a:buNone/>
            </a:pPr>
            <a:endParaRPr sz="1350" dirty="0">
              <a:solidFill>
                <a:srgbClr val="50565E"/>
              </a:solidFill>
              <a:highlight>
                <a:srgbClr val="FFFFFF"/>
              </a:highlight>
            </a:endParaRPr>
          </a:p>
          <a:p>
            <a:pPr marL="0" lvl="0" indent="0" algn="l" rtl="0">
              <a:spcBef>
                <a:spcPts val="1400"/>
              </a:spcBef>
              <a:spcAft>
                <a:spcPts val="0"/>
              </a:spcAft>
              <a:buNone/>
            </a:pPr>
            <a:endParaRPr sz="1350" dirty="0">
              <a:solidFill>
                <a:srgbClr val="50565E"/>
              </a:solidFill>
              <a:highlight>
                <a:srgbClr val="FFFFFF"/>
              </a:highlight>
            </a:endParaRPr>
          </a:p>
          <a:p>
            <a:pPr marL="0" lvl="0" indent="0" algn="l" rtl="0">
              <a:spcBef>
                <a:spcPts val="0"/>
              </a:spcBef>
              <a:spcAft>
                <a:spcPts val="0"/>
              </a:spcAft>
              <a:buNone/>
            </a:pPr>
            <a:endParaRPr sz="1350" dirty="0">
              <a:solidFill>
                <a:srgbClr val="50565E"/>
              </a:solidFill>
              <a:highlight>
                <a:srgbClr val="FFFFFF"/>
              </a:highlight>
            </a:endParaRPr>
          </a:p>
        </p:txBody>
      </p:sp>
      <p:pic>
        <p:nvPicPr>
          <p:cNvPr id="194" name="Google Shape;194;p3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9915050" y="4850150"/>
            <a:ext cx="2007849" cy="20078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title" idx="4294967295"/>
          </p:nvPr>
        </p:nvSpPr>
        <p:spPr>
          <a:xfrm>
            <a:off x="283950" y="78300"/>
            <a:ext cx="11624100" cy="7941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90000"/>
              </a:lnSpc>
              <a:spcBef>
                <a:spcPts val="1000"/>
              </a:spcBef>
              <a:spcAft>
                <a:spcPts val="0"/>
              </a:spcAft>
              <a:buClr>
                <a:srgbClr val="000000"/>
              </a:buClr>
              <a:buSzTx/>
              <a:buFont typeface="Arial"/>
              <a:buNone/>
              <a:tabLst/>
              <a:defRPr/>
            </a:pPr>
            <a:r>
              <a:rPr kumimoji="0" lang="en-US" sz="4400" b="0" i="0" u="none" strike="noStrike" kern="0" cap="none" spc="0" normalizeH="0" baseline="0" noProof="0" dirty="0">
                <a:ln>
                  <a:noFill/>
                </a:ln>
                <a:solidFill>
                  <a:schemeClr val="dk1"/>
                </a:solidFill>
                <a:effectLst/>
                <a:uLnTx/>
                <a:uFillTx/>
                <a:latin typeface="Arial"/>
                <a:ea typeface="Arial"/>
                <a:cs typeface="Arial"/>
                <a:sym typeface="Arial"/>
              </a:rPr>
              <a:t>Strand A - Key Changes</a:t>
            </a:r>
            <a:endParaRPr kumimoji="0" lang="en-US" sz="4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00" name="Google Shape;200;p31" descr="Sample header of Long Range Plans Model 1 Grade 8.  Includes a list of the Strand A: STEM Skills and Connections including A1.1 Scientific Research, A1.2 Scientific Experimentation, A1.3 Engineering Design, A1.4 Safety, A1.5 Communication, and A2. Coding and Emerging Technologies and A3. Applications, Connections, and Contributions."/>
          <p:cNvPicPr preferRelativeResize="0"/>
          <p:nvPr/>
        </p:nvPicPr>
        <p:blipFill>
          <a:blip r:embed="rId3">
            <a:alphaModFix/>
          </a:blip>
          <a:stretch>
            <a:fillRect/>
          </a:stretch>
        </p:blipFill>
        <p:spPr>
          <a:xfrm>
            <a:off x="455475" y="872400"/>
            <a:ext cx="11182350" cy="1704975"/>
          </a:xfrm>
          <a:prstGeom prst="rect">
            <a:avLst/>
          </a:prstGeom>
          <a:noFill/>
          <a:ln>
            <a:noFill/>
          </a:ln>
        </p:spPr>
      </p:pic>
      <p:sp>
        <p:nvSpPr>
          <p:cNvPr id="201" name="Google Shape;201;p31"/>
          <p:cNvSpPr txBox="1"/>
          <p:nvPr/>
        </p:nvSpPr>
        <p:spPr>
          <a:xfrm>
            <a:off x="148025" y="2713600"/>
            <a:ext cx="3000000" cy="33000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ctr" rtl="0">
              <a:lnSpc>
                <a:spcPct val="140000"/>
              </a:lnSpc>
              <a:spcBef>
                <a:spcPts val="0"/>
              </a:spcBef>
              <a:spcAft>
                <a:spcPts val="0"/>
              </a:spcAft>
              <a:buNone/>
            </a:pPr>
            <a:r>
              <a:rPr lang="en-US" b="1">
                <a:solidFill>
                  <a:schemeClr val="dk1"/>
                </a:solidFill>
                <a:highlight>
                  <a:srgbClr val="FFFFFF"/>
                </a:highlight>
              </a:rPr>
              <a:t>Coding and Emerging Technologies</a:t>
            </a:r>
            <a:endParaRPr b="1">
              <a:solidFill>
                <a:schemeClr val="dk1"/>
              </a:solidFill>
              <a:highlight>
                <a:srgbClr val="FFFFFF"/>
              </a:highlight>
            </a:endParaRPr>
          </a:p>
          <a:p>
            <a:pPr marL="457200" lvl="0" indent="-304800" algn="l" rtl="0">
              <a:lnSpc>
                <a:spcPct val="140000"/>
              </a:lnSpc>
              <a:spcBef>
                <a:spcPts val="0"/>
              </a:spcBef>
              <a:spcAft>
                <a:spcPts val="0"/>
              </a:spcAft>
              <a:buClr>
                <a:srgbClr val="50565E"/>
              </a:buClr>
              <a:buSzPts val="1200"/>
              <a:buChar char="●"/>
            </a:pPr>
            <a:r>
              <a:rPr lang="en-US" sz="1200">
                <a:solidFill>
                  <a:schemeClr val="dk1"/>
                </a:solidFill>
                <a:highlight>
                  <a:srgbClr val="FFFFFF"/>
                </a:highlight>
              </a:rPr>
              <a:t>Grades 1 to 3: clear and precise instructions for algorithms, decomposing problems, and testing, debugging and refining solutions</a:t>
            </a:r>
            <a:endParaRPr sz="1200">
              <a:solidFill>
                <a:schemeClr val="dk1"/>
              </a:solidFill>
              <a:highlight>
                <a:srgbClr val="FFFFFF"/>
              </a:highlight>
            </a:endParaRPr>
          </a:p>
          <a:p>
            <a:pPr marL="457200" lvl="0" indent="-304800" algn="l" rtl="0">
              <a:lnSpc>
                <a:spcPct val="140000"/>
              </a:lnSpc>
              <a:spcBef>
                <a:spcPts val="0"/>
              </a:spcBef>
              <a:spcAft>
                <a:spcPts val="0"/>
              </a:spcAft>
              <a:buClr>
                <a:srgbClr val="50565E"/>
              </a:buClr>
              <a:buSzPts val="1200"/>
              <a:buChar char="●"/>
            </a:pPr>
            <a:r>
              <a:rPr lang="en-US" sz="1200">
                <a:solidFill>
                  <a:schemeClr val="dk1"/>
                </a:solidFill>
                <a:highlight>
                  <a:srgbClr val="FFFFFF"/>
                </a:highlight>
              </a:rPr>
              <a:t>Grades 4 to 6: input, storage, processing, and output</a:t>
            </a:r>
            <a:endParaRPr sz="1200">
              <a:solidFill>
                <a:schemeClr val="dk1"/>
              </a:solidFill>
              <a:highlight>
                <a:srgbClr val="FFFFFF"/>
              </a:highlight>
            </a:endParaRPr>
          </a:p>
          <a:p>
            <a:pPr marL="457200" lvl="0" indent="-304800" algn="l" rtl="0">
              <a:lnSpc>
                <a:spcPct val="140000"/>
              </a:lnSpc>
              <a:spcBef>
                <a:spcPts val="0"/>
              </a:spcBef>
              <a:spcAft>
                <a:spcPts val="0"/>
              </a:spcAft>
              <a:buClr>
                <a:srgbClr val="50565E"/>
              </a:buClr>
              <a:buSzPts val="1200"/>
              <a:buChar char="●"/>
            </a:pPr>
            <a:r>
              <a:rPr lang="en-US" sz="1200">
                <a:solidFill>
                  <a:schemeClr val="dk1"/>
                </a:solidFill>
                <a:highlight>
                  <a:srgbClr val="FFFFFF"/>
                </a:highlight>
              </a:rPr>
              <a:t>Grades 7 to 8: project management and program design, controlling large systems in action</a:t>
            </a:r>
            <a:endParaRPr sz="1200">
              <a:solidFill>
                <a:schemeClr val="dk1"/>
              </a:solidFill>
              <a:highlight>
                <a:srgbClr val="FFFFFF"/>
              </a:highlight>
            </a:endParaRPr>
          </a:p>
        </p:txBody>
      </p:sp>
      <p:sp>
        <p:nvSpPr>
          <p:cNvPr id="202" name="Google Shape;202;p31"/>
          <p:cNvSpPr txBox="1"/>
          <p:nvPr/>
        </p:nvSpPr>
        <p:spPr>
          <a:xfrm>
            <a:off x="3759750" y="2685088"/>
            <a:ext cx="3443700" cy="3029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ctr" rtl="0">
              <a:lnSpc>
                <a:spcPct val="140000"/>
              </a:lnSpc>
              <a:spcBef>
                <a:spcPts val="0"/>
              </a:spcBef>
              <a:spcAft>
                <a:spcPts val="0"/>
              </a:spcAft>
              <a:buNone/>
            </a:pPr>
            <a:r>
              <a:rPr lang="en-US" b="1">
                <a:solidFill>
                  <a:schemeClr val="dk1"/>
                </a:solidFill>
                <a:highlight>
                  <a:srgbClr val="FFFFFF"/>
                </a:highlight>
              </a:rPr>
              <a:t>Coding and Emerging Technologies </a:t>
            </a:r>
            <a:endParaRPr>
              <a:solidFill>
                <a:schemeClr val="dk1"/>
              </a:solidFill>
              <a:highlight>
                <a:srgbClr val="FFFFFF"/>
              </a:highlight>
            </a:endParaRPr>
          </a:p>
          <a:p>
            <a:pPr marL="457200" lvl="0" indent="-304800" algn="l" rtl="0">
              <a:lnSpc>
                <a:spcPct val="140000"/>
              </a:lnSpc>
              <a:spcBef>
                <a:spcPts val="0"/>
              </a:spcBef>
              <a:spcAft>
                <a:spcPts val="0"/>
              </a:spcAft>
              <a:buClr>
                <a:srgbClr val="50565E"/>
              </a:buClr>
              <a:buSzPts val="1200"/>
              <a:buChar char="●"/>
            </a:pPr>
            <a:r>
              <a:rPr lang="en-US" sz="1200">
                <a:solidFill>
                  <a:schemeClr val="dk1"/>
                </a:solidFill>
                <a:highlight>
                  <a:srgbClr val="FFFFFF"/>
                </a:highlight>
              </a:rPr>
              <a:t>Grades 1 to 3: impact of emerging technology and coding on everyday life</a:t>
            </a:r>
            <a:endParaRPr sz="1200">
              <a:solidFill>
                <a:schemeClr val="dk1"/>
              </a:solidFill>
              <a:highlight>
                <a:srgbClr val="FFFFFF"/>
              </a:highlight>
            </a:endParaRPr>
          </a:p>
          <a:p>
            <a:pPr marL="457200" lvl="0" indent="-304800" algn="l" rtl="0">
              <a:lnSpc>
                <a:spcPct val="140000"/>
              </a:lnSpc>
              <a:spcBef>
                <a:spcPts val="0"/>
              </a:spcBef>
              <a:spcAft>
                <a:spcPts val="0"/>
              </a:spcAft>
              <a:buClr>
                <a:srgbClr val="50565E"/>
              </a:buClr>
              <a:buSzPts val="1200"/>
              <a:buChar char="●"/>
            </a:pPr>
            <a:r>
              <a:rPr lang="en-US" sz="1200">
                <a:solidFill>
                  <a:schemeClr val="dk1"/>
                </a:solidFill>
                <a:highlight>
                  <a:srgbClr val="FFFFFF"/>
                </a:highlight>
              </a:rPr>
              <a:t>Grades 4 to 6: impact of emerging technology and coding on everyday life, including skilled trades</a:t>
            </a:r>
            <a:endParaRPr sz="1200">
              <a:solidFill>
                <a:schemeClr val="dk1"/>
              </a:solidFill>
              <a:highlight>
                <a:srgbClr val="FFFFFF"/>
              </a:highlight>
            </a:endParaRPr>
          </a:p>
          <a:p>
            <a:pPr marL="457200" lvl="0" indent="-304800" algn="l" rtl="0">
              <a:lnSpc>
                <a:spcPct val="140000"/>
              </a:lnSpc>
              <a:spcBef>
                <a:spcPts val="0"/>
              </a:spcBef>
              <a:spcAft>
                <a:spcPts val="0"/>
              </a:spcAft>
              <a:buClr>
                <a:srgbClr val="50565E"/>
              </a:buClr>
              <a:buSzPts val="1200"/>
              <a:buChar char="●"/>
            </a:pPr>
            <a:r>
              <a:rPr lang="en-US" sz="1200">
                <a:solidFill>
                  <a:schemeClr val="dk1"/>
                </a:solidFill>
                <a:highlight>
                  <a:srgbClr val="FFFFFF"/>
                </a:highlight>
              </a:rPr>
              <a:t>Grades 7 to 8: impact of emerging technology and coding, such as artificial intelligence systems, on everyday life, including skilled trades</a:t>
            </a:r>
            <a:endParaRPr sz="1200">
              <a:solidFill>
                <a:schemeClr val="dk1"/>
              </a:solidFill>
              <a:highlight>
                <a:srgbClr val="FFFFFF"/>
              </a:highlight>
            </a:endParaRPr>
          </a:p>
          <a:p>
            <a:pPr marL="0" lvl="0" indent="0" algn="l" rtl="0">
              <a:spcBef>
                <a:spcPts val="0"/>
              </a:spcBef>
              <a:spcAft>
                <a:spcPts val="0"/>
              </a:spcAft>
              <a:buNone/>
            </a:pPr>
            <a:endParaRPr>
              <a:latin typeface="Calibri"/>
              <a:ea typeface="Calibri"/>
              <a:cs typeface="Calibri"/>
              <a:sym typeface="Calibri"/>
            </a:endParaRPr>
          </a:p>
        </p:txBody>
      </p:sp>
      <p:sp>
        <p:nvSpPr>
          <p:cNvPr id="203" name="Google Shape;203;p31"/>
          <p:cNvSpPr txBox="1"/>
          <p:nvPr/>
        </p:nvSpPr>
        <p:spPr>
          <a:xfrm>
            <a:off x="7568475" y="2792550"/>
            <a:ext cx="4194000" cy="3355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US" b="1">
                <a:solidFill>
                  <a:schemeClr val="dk1"/>
                </a:solidFill>
                <a:highlight>
                  <a:srgbClr val="FFFFFF"/>
                </a:highlight>
              </a:rPr>
              <a:t>Applications, Connections, and Contributions</a:t>
            </a:r>
            <a:endParaRPr b="1">
              <a:solidFill>
                <a:schemeClr val="dk1"/>
              </a:solidFill>
              <a:highlight>
                <a:srgbClr val="FFFFFF"/>
              </a:highlight>
            </a:endParaRPr>
          </a:p>
          <a:p>
            <a:pPr marL="0" lvl="0" indent="0" algn="ctr" rtl="0">
              <a:spcBef>
                <a:spcPts val="0"/>
              </a:spcBef>
              <a:spcAft>
                <a:spcPts val="0"/>
              </a:spcAft>
              <a:buNone/>
            </a:pPr>
            <a:endParaRPr sz="1200" b="1">
              <a:solidFill>
                <a:schemeClr val="dk1"/>
              </a:solidFill>
              <a:highlight>
                <a:srgbClr val="FFFFFF"/>
              </a:highlight>
            </a:endParaRPr>
          </a:p>
          <a:p>
            <a:pPr marL="457200" lvl="0" indent="-304800" algn="l" rtl="0">
              <a:lnSpc>
                <a:spcPct val="140000"/>
              </a:lnSpc>
              <a:spcBef>
                <a:spcPts val="0"/>
              </a:spcBef>
              <a:spcAft>
                <a:spcPts val="0"/>
              </a:spcAft>
              <a:buClr>
                <a:srgbClr val="50565E"/>
              </a:buClr>
              <a:buSzPts val="1200"/>
              <a:buChar char="●"/>
            </a:pPr>
            <a:r>
              <a:rPr lang="en-US" sz="1200">
                <a:solidFill>
                  <a:schemeClr val="dk1"/>
                </a:solidFill>
                <a:highlight>
                  <a:srgbClr val="FFFFFF"/>
                </a:highlight>
              </a:rPr>
              <a:t>Grade 1 to 3: </a:t>
            </a:r>
            <a:r>
              <a:rPr lang="en-US" sz="1200" b="1">
                <a:solidFill>
                  <a:schemeClr val="dk1"/>
                </a:solidFill>
                <a:highlight>
                  <a:srgbClr val="FFFFFF"/>
                </a:highlight>
              </a:rPr>
              <a:t>practical</a:t>
            </a:r>
            <a:r>
              <a:rPr lang="en-US" sz="1200">
                <a:solidFill>
                  <a:schemeClr val="dk1"/>
                </a:solidFill>
                <a:highlight>
                  <a:srgbClr val="FFFFFF"/>
                </a:highlight>
              </a:rPr>
              <a:t> applications of science and technology in </a:t>
            </a:r>
            <a:r>
              <a:rPr lang="en-US" sz="1200" b="1">
                <a:solidFill>
                  <a:schemeClr val="dk1"/>
                </a:solidFill>
                <a:highlight>
                  <a:srgbClr val="FFFFFF"/>
                </a:highlight>
              </a:rPr>
              <a:t>home and community</a:t>
            </a:r>
            <a:endParaRPr sz="1200" b="1">
              <a:solidFill>
                <a:schemeClr val="dk1"/>
              </a:solidFill>
              <a:highlight>
                <a:srgbClr val="FFFFFF"/>
              </a:highlight>
            </a:endParaRPr>
          </a:p>
          <a:p>
            <a:pPr marL="457200" lvl="0" indent="-304800" algn="l" rtl="0">
              <a:lnSpc>
                <a:spcPct val="140000"/>
              </a:lnSpc>
              <a:spcBef>
                <a:spcPts val="0"/>
              </a:spcBef>
              <a:spcAft>
                <a:spcPts val="0"/>
              </a:spcAft>
              <a:buClr>
                <a:srgbClr val="50565E"/>
              </a:buClr>
              <a:buSzPts val="1200"/>
              <a:buChar char="●"/>
            </a:pPr>
            <a:r>
              <a:rPr lang="en-US" sz="1200">
                <a:solidFill>
                  <a:schemeClr val="dk1"/>
                </a:solidFill>
                <a:highlight>
                  <a:srgbClr val="FFFFFF"/>
                </a:highlight>
              </a:rPr>
              <a:t>Grade 4 to 8: </a:t>
            </a:r>
            <a:r>
              <a:rPr lang="en-US" sz="1200" b="1">
                <a:solidFill>
                  <a:schemeClr val="dk1"/>
                </a:solidFill>
                <a:highlight>
                  <a:srgbClr val="FFFFFF"/>
                </a:highlight>
              </a:rPr>
              <a:t>practical </a:t>
            </a:r>
            <a:r>
              <a:rPr lang="en-US" sz="1200">
                <a:solidFill>
                  <a:schemeClr val="dk1"/>
                </a:solidFill>
                <a:highlight>
                  <a:srgbClr val="FFFFFF"/>
                </a:highlight>
              </a:rPr>
              <a:t>applications of science and technology in occupations, including </a:t>
            </a:r>
            <a:r>
              <a:rPr lang="en-US" sz="1200" b="1">
                <a:solidFill>
                  <a:schemeClr val="dk1"/>
                </a:solidFill>
                <a:highlight>
                  <a:srgbClr val="FFFFFF"/>
                </a:highlight>
              </a:rPr>
              <a:t>skilled trades</a:t>
            </a:r>
            <a:endParaRPr sz="1200" b="1">
              <a:solidFill>
                <a:schemeClr val="dk1"/>
              </a:solidFill>
              <a:highlight>
                <a:srgbClr val="FFFFFF"/>
              </a:highlight>
            </a:endParaRPr>
          </a:p>
          <a:p>
            <a:pPr marL="457200" lvl="0" indent="-304800" algn="l" rtl="0">
              <a:lnSpc>
                <a:spcPct val="140000"/>
              </a:lnSpc>
              <a:spcBef>
                <a:spcPts val="0"/>
              </a:spcBef>
              <a:spcAft>
                <a:spcPts val="0"/>
              </a:spcAft>
              <a:buClr>
                <a:srgbClr val="50565E"/>
              </a:buClr>
              <a:buSzPts val="1200"/>
              <a:buChar char="●"/>
            </a:pPr>
            <a:r>
              <a:rPr lang="en-US" sz="1200">
                <a:solidFill>
                  <a:schemeClr val="dk1"/>
                </a:solidFill>
                <a:highlight>
                  <a:srgbClr val="FFFFFF"/>
                </a:highlight>
              </a:rPr>
              <a:t>Grade 1 to 8: how science and technology can be used with other subject areas to address</a:t>
            </a:r>
            <a:r>
              <a:rPr lang="en-US" sz="1200" b="1">
                <a:solidFill>
                  <a:schemeClr val="dk1"/>
                </a:solidFill>
                <a:highlight>
                  <a:srgbClr val="FFFFFF"/>
                </a:highlight>
              </a:rPr>
              <a:t> real-world</a:t>
            </a:r>
            <a:r>
              <a:rPr lang="en-US" sz="1200">
                <a:solidFill>
                  <a:schemeClr val="dk1"/>
                </a:solidFill>
                <a:highlight>
                  <a:srgbClr val="FFFFFF"/>
                </a:highlight>
              </a:rPr>
              <a:t> problems</a:t>
            </a:r>
            <a:endParaRPr sz="1200">
              <a:solidFill>
                <a:schemeClr val="dk1"/>
              </a:solidFill>
              <a:highlight>
                <a:srgbClr val="FFFFFF"/>
              </a:highlight>
            </a:endParaRPr>
          </a:p>
          <a:p>
            <a:pPr marL="457200" lvl="0" indent="-304800" algn="l" rtl="0">
              <a:lnSpc>
                <a:spcPct val="140000"/>
              </a:lnSpc>
              <a:spcBef>
                <a:spcPts val="0"/>
              </a:spcBef>
              <a:spcAft>
                <a:spcPts val="0"/>
              </a:spcAft>
              <a:buClr>
                <a:srgbClr val="50565E"/>
              </a:buClr>
              <a:buSzPts val="1200"/>
              <a:buChar char="●"/>
            </a:pPr>
            <a:r>
              <a:rPr lang="en-US" sz="1200">
                <a:solidFill>
                  <a:schemeClr val="dk1"/>
                </a:solidFill>
                <a:highlight>
                  <a:srgbClr val="FFFFFF"/>
                </a:highlight>
              </a:rPr>
              <a:t>Grade 1 to 8: contributions to science and technology from people with </a:t>
            </a:r>
            <a:r>
              <a:rPr lang="en-US" sz="1200" b="1">
                <a:solidFill>
                  <a:schemeClr val="dk1"/>
                </a:solidFill>
                <a:highlight>
                  <a:srgbClr val="FFFFFF"/>
                </a:highlight>
              </a:rPr>
              <a:t>diverse lived experiences </a:t>
            </a:r>
            <a:r>
              <a:rPr lang="en-US" sz="1200">
                <a:solidFill>
                  <a:schemeClr val="dk1"/>
                </a:solidFill>
                <a:highlight>
                  <a:srgbClr val="FFFFFF"/>
                </a:highlight>
              </a:rPr>
              <a:t>and from various communities</a:t>
            </a:r>
            <a:endParaRPr sz="1200">
              <a:solidFill>
                <a:schemeClr val="dk1"/>
              </a:solidFill>
              <a:highlight>
                <a:srgbClr val="FFFFFF"/>
              </a:highlight>
            </a:endParaRPr>
          </a:p>
          <a:p>
            <a:pPr marL="0" lvl="0" indent="0" algn="l" rtl="0">
              <a:spcBef>
                <a:spcPts val="0"/>
              </a:spcBef>
              <a:spcAft>
                <a:spcPts val="0"/>
              </a:spcAft>
              <a:buNone/>
            </a:pPr>
            <a:endParaRPr sz="1200" b="1">
              <a:solidFill>
                <a:schemeClr val="dk1"/>
              </a:solidFill>
              <a:highlight>
                <a:srgbClr val="FFFFFF"/>
              </a:highlight>
            </a:endParaRPr>
          </a:p>
        </p:txBody>
      </p:sp>
      <p:sp>
        <p:nvSpPr>
          <p:cNvPr id="204" name="Google Shape;204;p31"/>
          <p:cNvSpPr txBox="1"/>
          <p:nvPr/>
        </p:nvSpPr>
        <p:spPr>
          <a:xfrm>
            <a:off x="4299900" y="6314750"/>
            <a:ext cx="2363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a:solidFill>
                  <a:schemeClr val="hlink"/>
                </a:solidFill>
                <a:hlinkClick r:id="rId4"/>
              </a:rPr>
              <a:t>Curriculum and Resources</a:t>
            </a:r>
            <a:r>
              <a:rPr lang="en-US"/>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2"/>
          <p:cNvSpPr txBox="1">
            <a:spLocks noGrp="1"/>
          </p:cNvSpPr>
          <p:nvPr>
            <p:ph type="title"/>
          </p:nvPr>
        </p:nvSpPr>
        <p:spPr>
          <a:xfrm>
            <a:off x="1173325" y="51375"/>
            <a:ext cx="8411700" cy="6063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latin typeface="Arial"/>
                <a:ea typeface="Arial"/>
                <a:cs typeface="Arial"/>
                <a:sym typeface="Arial"/>
              </a:rPr>
              <a:t>Key Changes - Strand A </a:t>
            </a:r>
            <a:endParaRPr dirty="0">
              <a:latin typeface="Arial"/>
              <a:ea typeface="Arial"/>
              <a:cs typeface="Arial"/>
              <a:sym typeface="Arial"/>
            </a:endParaRPr>
          </a:p>
        </p:txBody>
      </p:sp>
      <p:graphicFrame>
        <p:nvGraphicFramePr>
          <p:cNvPr id="210" name="Google Shape;210;p32"/>
          <p:cNvGraphicFramePr/>
          <p:nvPr>
            <p:extLst>
              <p:ext uri="{D42A27DB-BD31-4B8C-83A1-F6EECF244321}">
                <p14:modId xmlns:p14="http://schemas.microsoft.com/office/powerpoint/2010/main" val="950053714"/>
              </p:ext>
            </p:extLst>
          </p:nvPr>
        </p:nvGraphicFramePr>
        <p:xfrm>
          <a:off x="617850" y="657675"/>
          <a:ext cx="10956300" cy="6217890"/>
        </p:xfrm>
        <a:graphic>
          <a:graphicData uri="http://schemas.openxmlformats.org/drawingml/2006/table">
            <a:tbl>
              <a:tblPr firstRow="1">
                <a:noFill/>
                <a:tableStyleId>{32DE5726-C983-4723-8D65-F94F49CA3B52}</a:tableStyleId>
              </a:tblPr>
              <a:tblGrid>
                <a:gridCol w="2398800">
                  <a:extLst>
                    <a:ext uri="{9D8B030D-6E8A-4147-A177-3AD203B41FA5}">
                      <a16:colId xmlns:a16="http://schemas.microsoft.com/office/drawing/2014/main" val="20000"/>
                    </a:ext>
                  </a:extLst>
                </a:gridCol>
                <a:gridCol w="4031950">
                  <a:extLst>
                    <a:ext uri="{9D8B030D-6E8A-4147-A177-3AD203B41FA5}">
                      <a16:colId xmlns:a16="http://schemas.microsoft.com/office/drawing/2014/main" val="20001"/>
                    </a:ext>
                  </a:extLst>
                </a:gridCol>
                <a:gridCol w="4525550">
                  <a:extLst>
                    <a:ext uri="{9D8B030D-6E8A-4147-A177-3AD203B41FA5}">
                      <a16:colId xmlns:a16="http://schemas.microsoft.com/office/drawing/2014/main" val="20002"/>
                    </a:ext>
                  </a:extLst>
                </a:gridCol>
              </a:tblGrid>
              <a:tr h="380850">
                <a:tc>
                  <a:txBody>
                    <a:bodyPr/>
                    <a:lstStyle/>
                    <a:p>
                      <a:pPr marL="0" lvl="0" indent="0" algn="l" rtl="0">
                        <a:spcBef>
                          <a:spcPts val="0"/>
                        </a:spcBef>
                        <a:spcAft>
                          <a:spcPts val="0"/>
                        </a:spcAft>
                        <a:buNone/>
                      </a:pPr>
                      <a:r>
                        <a:rPr lang="en-US">
                          <a:solidFill>
                            <a:schemeClr val="dk1"/>
                          </a:solidFill>
                        </a:rPr>
                        <a:t>Topic</a:t>
                      </a:r>
                      <a:endParaRPr>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r>
                        <a:rPr lang="en-US">
                          <a:solidFill>
                            <a:schemeClr val="dk1"/>
                          </a:solidFill>
                        </a:rPr>
                        <a:t>2007 Curriculum</a:t>
                      </a:r>
                      <a:endParaRPr>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r>
                        <a:rPr lang="en-US">
                          <a:solidFill>
                            <a:schemeClr val="dk1"/>
                          </a:solidFill>
                        </a:rPr>
                        <a:t>2022 Curriculum </a:t>
                      </a:r>
                      <a:endParaRPr>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accent5"/>
                    </a:solidFill>
                  </a:tcPr>
                </a:tc>
                <a:extLst>
                  <a:ext uri="{0D108BD9-81ED-4DB2-BD59-A6C34878D82A}">
                    <a16:rowId xmlns:a16="http://schemas.microsoft.com/office/drawing/2014/main" val="10000"/>
                  </a:ext>
                </a:extLst>
              </a:tr>
              <a:tr h="1771100">
                <a:tc>
                  <a:txBody>
                    <a:bodyPr/>
                    <a:lstStyle/>
                    <a:p>
                      <a:pPr marL="0" lvl="0" indent="0" algn="l" rtl="0">
                        <a:lnSpc>
                          <a:spcPct val="140000"/>
                        </a:lnSpc>
                        <a:spcBef>
                          <a:spcPts val="1200"/>
                        </a:spcBef>
                        <a:spcAft>
                          <a:spcPts val="0"/>
                        </a:spcAft>
                        <a:buNone/>
                      </a:pPr>
                      <a:r>
                        <a:rPr lang="en-US" sz="1100" b="1">
                          <a:solidFill>
                            <a:schemeClr val="dk1"/>
                          </a:solidFill>
                          <a:highlight>
                            <a:srgbClr val="FFFFFF"/>
                          </a:highlight>
                          <a:latin typeface="Open Sans"/>
                          <a:ea typeface="Open Sans"/>
                          <a:cs typeface="Open Sans"/>
                          <a:sym typeface="Open Sans"/>
                        </a:rPr>
                        <a:t>STEM Investigation and Communication Skills </a:t>
                      </a:r>
                      <a:endParaRPr sz="1100" b="1">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40000"/>
                        </a:lnSpc>
                        <a:spcBef>
                          <a:spcPts val="0"/>
                        </a:spcBef>
                        <a:spcAft>
                          <a:spcPts val="0"/>
                        </a:spcAft>
                        <a:buNone/>
                      </a:pPr>
                      <a:r>
                        <a:rPr lang="en-US" sz="1100">
                          <a:solidFill>
                            <a:schemeClr val="dk1"/>
                          </a:solidFill>
                          <a:highlight>
                            <a:srgbClr val="FFFFFF"/>
                          </a:highlight>
                          <a:latin typeface="Open Sans"/>
                          <a:ea typeface="Open Sans"/>
                          <a:cs typeface="Open Sans"/>
                          <a:sym typeface="Open Sans"/>
                        </a:rPr>
                        <a:t>Curriculum expectations related to the following were in</a:t>
                      </a:r>
                      <a:r>
                        <a:rPr lang="en-US" sz="1100">
                          <a:solidFill>
                            <a:schemeClr val="dk1"/>
                          </a:solidFill>
                          <a:latin typeface="Open Sans"/>
                          <a:ea typeface="Open Sans"/>
                          <a:cs typeface="Open Sans"/>
                          <a:sym typeface="Open Sans"/>
                        </a:rPr>
                        <a:t>cluded and repeated in all four strands:</a:t>
                      </a:r>
                      <a:endParaRPr sz="1100">
                        <a:solidFill>
                          <a:schemeClr val="dk1"/>
                        </a:solidFill>
                        <a:latin typeface="Open Sans"/>
                        <a:ea typeface="Open Sans"/>
                        <a:cs typeface="Open Sans"/>
                        <a:sym typeface="Open Sans"/>
                      </a:endParaRPr>
                    </a:p>
                    <a:p>
                      <a:pPr marL="457200" lvl="0" indent="-298450" algn="l" rtl="0">
                        <a:lnSpc>
                          <a:spcPct val="140000"/>
                        </a:lnSpc>
                        <a:spcBef>
                          <a:spcPts val="900"/>
                        </a:spcBef>
                        <a:spcAft>
                          <a:spcPts val="0"/>
                        </a:spcAft>
                        <a:buClr>
                          <a:schemeClr val="dk1"/>
                        </a:buClr>
                        <a:buSzPts val="1100"/>
                        <a:buFont typeface="Open Sans"/>
                        <a:buChar char="●"/>
                      </a:pPr>
                      <a:r>
                        <a:rPr lang="en-US" sz="1100">
                          <a:solidFill>
                            <a:schemeClr val="dk1"/>
                          </a:solidFill>
                          <a:latin typeface="Open Sans"/>
                          <a:ea typeface="Open Sans"/>
                          <a:cs typeface="Open Sans"/>
                          <a:sym typeface="Open Sans"/>
                        </a:rPr>
                        <a:t>scientific research</a:t>
                      </a:r>
                      <a:endParaRPr sz="1100">
                        <a:solidFill>
                          <a:schemeClr val="dk1"/>
                        </a:solidFill>
                        <a:latin typeface="Open Sans"/>
                        <a:ea typeface="Open Sans"/>
                        <a:cs typeface="Open Sans"/>
                        <a:sym typeface="Open Sans"/>
                      </a:endParaRPr>
                    </a:p>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latin typeface="Open Sans"/>
                          <a:ea typeface="Open Sans"/>
                          <a:cs typeface="Open Sans"/>
                          <a:sym typeface="Open Sans"/>
                        </a:rPr>
                        <a:t>scientific inquiry/experimentation</a:t>
                      </a:r>
                      <a:endParaRPr sz="1100">
                        <a:solidFill>
                          <a:schemeClr val="dk1"/>
                        </a:solidFill>
                        <a:latin typeface="Open Sans"/>
                        <a:ea typeface="Open Sans"/>
                        <a:cs typeface="Open Sans"/>
                        <a:sym typeface="Open Sans"/>
                      </a:endParaRPr>
                    </a:p>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latin typeface="Open Sans"/>
                          <a:ea typeface="Open Sans"/>
                          <a:cs typeface="Open Sans"/>
                          <a:sym typeface="Open Sans"/>
                        </a:rPr>
                        <a:t>technological problem solving</a:t>
                      </a:r>
                      <a:endParaRPr sz="1100">
                        <a:solidFill>
                          <a:schemeClr val="dk1"/>
                        </a:solidFill>
                        <a:latin typeface="Open Sans"/>
                        <a:ea typeface="Open Sans"/>
                        <a:cs typeface="Open Sans"/>
                        <a:sym typeface="Open Sans"/>
                      </a:endParaRPr>
                    </a:p>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latin typeface="Open Sans"/>
                          <a:ea typeface="Open Sans"/>
                          <a:cs typeface="Open Sans"/>
                          <a:sym typeface="Open Sans"/>
                        </a:rPr>
                        <a:t>safety procedures</a:t>
                      </a:r>
                      <a:endParaRPr sz="1100">
                        <a:solidFill>
                          <a:schemeClr val="dk1"/>
                        </a:solidFill>
                        <a:latin typeface="Open Sans"/>
                        <a:ea typeface="Open Sans"/>
                        <a:cs typeface="Open Sans"/>
                        <a:sym typeface="Open Sans"/>
                      </a:endParaRPr>
                    </a:p>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latin typeface="Open Sans"/>
                          <a:ea typeface="Open Sans"/>
                          <a:cs typeface="Open Sans"/>
                          <a:sym typeface="Open Sans"/>
                        </a:rPr>
                        <a:t>communication</a:t>
                      </a:r>
                      <a:endParaRPr sz="1100">
                        <a:solidFill>
                          <a:schemeClr val="dk1"/>
                        </a:solidFill>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40000"/>
                        </a:lnSpc>
                        <a:spcBef>
                          <a:spcPts val="0"/>
                        </a:spcBef>
                        <a:spcAft>
                          <a:spcPts val="0"/>
                        </a:spcAft>
                        <a:buNone/>
                      </a:pPr>
                      <a:r>
                        <a:rPr lang="en-US" sz="1100">
                          <a:solidFill>
                            <a:schemeClr val="dk1"/>
                          </a:solidFill>
                          <a:highlight>
                            <a:srgbClr val="FFFFFF"/>
                          </a:highlight>
                          <a:latin typeface="Open Sans"/>
                          <a:ea typeface="Open Sans"/>
                          <a:cs typeface="Open Sans"/>
                          <a:sym typeface="Open Sans"/>
                        </a:rPr>
                        <a:t>Curriculum expectations related to the following are included in this overarching strand A:</a:t>
                      </a:r>
                      <a:endParaRPr sz="1100">
                        <a:solidFill>
                          <a:schemeClr val="dk1"/>
                        </a:solidFill>
                        <a:highlight>
                          <a:srgbClr val="FFFFFF"/>
                        </a:highlight>
                        <a:latin typeface="Open Sans"/>
                        <a:ea typeface="Open Sans"/>
                        <a:cs typeface="Open Sans"/>
                        <a:sym typeface="Open Sans"/>
                      </a:endParaRPr>
                    </a:p>
                    <a:p>
                      <a:pPr marL="457200" lvl="0" indent="-298450" algn="l" rtl="0">
                        <a:lnSpc>
                          <a:spcPct val="140000"/>
                        </a:lnSpc>
                        <a:spcBef>
                          <a:spcPts val="900"/>
                        </a:spcBef>
                        <a:spcAft>
                          <a:spcPts val="0"/>
                        </a:spcAft>
                        <a:buClr>
                          <a:schemeClr val="dk1"/>
                        </a:buClr>
                        <a:buSzPts val="1100"/>
                        <a:buFont typeface="Open Sans"/>
                        <a:buChar char="●"/>
                      </a:pPr>
                      <a:r>
                        <a:rPr lang="en-US" sz="1100">
                          <a:solidFill>
                            <a:schemeClr val="dk1"/>
                          </a:solidFill>
                          <a:latin typeface="Open Sans"/>
                          <a:ea typeface="Open Sans"/>
                          <a:cs typeface="Open Sans"/>
                          <a:sym typeface="Open Sans"/>
                        </a:rPr>
                        <a:t>scientific research</a:t>
                      </a:r>
                      <a:endParaRPr sz="1100">
                        <a:solidFill>
                          <a:schemeClr val="dk1"/>
                        </a:solidFill>
                        <a:latin typeface="Open Sans"/>
                        <a:ea typeface="Open Sans"/>
                        <a:cs typeface="Open Sans"/>
                        <a:sym typeface="Open Sans"/>
                      </a:endParaRPr>
                    </a:p>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latin typeface="Open Sans"/>
                          <a:ea typeface="Open Sans"/>
                          <a:cs typeface="Open Sans"/>
                          <a:sym typeface="Open Sans"/>
                        </a:rPr>
                        <a:t>scientific experimentation</a:t>
                      </a:r>
                      <a:endParaRPr sz="1100">
                        <a:solidFill>
                          <a:schemeClr val="dk1"/>
                        </a:solidFill>
                        <a:latin typeface="Open Sans"/>
                        <a:ea typeface="Open Sans"/>
                        <a:cs typeface="Open Sans"/>
                        <a:sym typeface="Open Sans"/>
                      </a:endParaRPr>
                    </a:p>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highlight>
                            <a:srgbClr val="FFFF00"/>
                          </a:highlight>
                          <a:latin typeface="Open Sans"/>
                          <a:ea typeface="Open Sans"/>
                          <a:cs typeface="Open Sans"/>
                          <a:sym typeface="Open Sans"/>
                        </a:rPr>
                        <a:t>engineering design process</a:t>
                      </a:r>
                      <a:endParaRPr sz="1100">
                        <a:solidFill>
                          <a:schemeClr val="dk1"/>
                        </a:solidFill>
                        <a:highlight>
                          <a:srgbClr val="FFFF00"/>
                        </a:highlight>
                        <a:latin typeface="Open Sans"/>
                        <a:ea typeface="Open Sans"/>
                        <a:cs typeface="Open Sans"/>
                        <a:sym typeface="Open Sans"/>
                      </a:endParaRPr>
                    </a:p>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latin typeface="Open Sans"/>
                          <a:ea typeface="Open Sans"/>
                          <a:cs typeface="Open Sans"/>
                          <a:sym typeface="Open Sans"/>
                        </a:rPr>
                        <a:t>health and safety procedures</a:t>
                      </a:r>
                      <a:endParaRPr sz="1100">
                        <a:solidFill>
                          <a:schemeClr val="dk1"/>
                        </a:solidFill>
                        <a:latin typeface="Open Sans"/>
                        <a:ea typeface="Open Sans"/>
                        <a:cs typeface="Open Sans"/>
                        <a:sym typeface="Open Sans"/>
                      </a:endParaRPr>
                    </a:p>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latin typeface="Open Sans"/>
                          <a:ea typeface="Open Sans"/>
                          <a:cs typeface="Open Sans"/>
                          <a:sym typeface="Open Sans"/>
                        </a:rPr>
                        <a:t>communication</a:t>
                      </a:r>
                      <a:endParaRPr sz="1100">
                        <a:solidFill>
                          <a:schemeClr val="dk1"/>
                        </a:solidFill>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52950">
                <a:tc rowSpan="2">
                  <a:txBody>
                    <a:bodyPr/>
                    <a:lstStyle/>
                    <a:p>
                      <a:pPr marL="0" lvl="0" indent="0" algn="l" rtl="0">
                        <a:lnSpc>
                          <a:spcPct val="140000"/>
                        </a:lnSpc>
                        <a:spcBef>
                          <a:spcPts val="1200"/>
                        </a:spcBef>
                        <a:spcAft>
                          <a:spcPts val="0"/>
                        </a:spcAft>
                        <a:buNone/>
                      </a:pPr>
                      <a:r>
                        <a:rPr lang="en-US" sz="1100" b="1">
                          <a:solidFill>
                            <a:schemeClr val="dk1"/>
                          </a:solidFill>
                          <a:highlight>
                            <a:srgbClr val="FFFFFF"/>
                          </a:highlight>
                          <a:latin typeface="Open Sans"/>
                          <a:ea typeface="Open Sans"/>
                          <a:cs typeface="Open Sans"/>
                          <a:sym typeface="Open Sans"/>
                        </a:rPr>
                        <a:t>Coding and Emerging Technologies </a:t>
                      </a:r>
                      <a:endParaRPr sz="1100" b="1">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highlight>
                            <a:srgbClr val="FFFFFF"/>
                          </a:highlight>
                          <a:latin typeface="Open Sans"/>
                          <a:ea typeface="Open Sans"/>
                          <a:cs typeface="Open Sans"/>
                          <a:sym typeface="Open Sans"/>
                        </a:rPr>
                        <a:t>No references to coding</a:t>
                      </a:r>
                      <a:endParaRPr sz="11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highlight>
                            <a:srgbClr val="FFFF00"/>
                          </a:highlight>
                          <a:latin typeface="Open Sans"/>
                          <a:ea typeface="Open Sans"/>
                          <a:cs typeface="Open Sans"/>
                          <a:sym typeface="Open Sans"/>
                        </a:rPr>
                        <a:t>Grades 7 to 8: input, storage, processing, and output </a:t>
                      </a:r>
                      <a:endParaRPr sz="1100">
                        <a:solidFill>
                          <a:schemeClr val="dk1"/>
                        </a:solidFill>
                        <a:highlight>
                          <a:srgbClr val="FFFF00"/>
                        </a:highlight>
                        <a:latin typeface="Open Sans"/>
                        <a:ea typeface="Open Sans"/>
                        <a:cs typeface="Open Sans"/>
                        <a:sym typeface="Open Sans"/>
                      </a:endParaRPr>
                    </a:p>
                    <a:p>
                      <a:pPr marL="0" lvl="0" indent="0" algn="l" rtl="0">
                        <a:lnSpc>
                          <a:spcPct val="140000"/>
                        </a:lnSpc>
                        <a:spcBef>
                          <a:spcPts val="0"/>
                        </a:spcBef>
                        <a:spcAft>
                          <a:spcPts val="0"/>
                        </a:spcAft>
                        <a:buNone/>
                      </a:pPr>
                      <a:endParaRPr sz="1100">
                        <a:solidFill>
                          <a:schemeClr val="dk1"/>
                        </a:solidFill>
                        <a:highlight>
                          <a:srgbClr val="FFFF00"/>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552950">
                <a:tc vMerge="1">
                  <a:txBody>
                    <a:bodyPr/>
                    <a:lstStyle/>
                    <a:p>
                      <a:endParaRPr lang="en-US"/>
                    </a:p>
                  </a:txBody>
                  <a:tcPr/>
                </a:tc>
                <a:tc>
                  <a:txBody>
                    <a:bodyPr/>
                    <a:lstStyle/>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highlight>
                            <a:srgbClr val="FFFFFF"/>
                          </a:highlight>
                          <a:latin typeface="Open Sans"/>
                          <a:ea typeface="Open Sans"/>
                          <a:cs typeface="Open Sans"/>
                          <a:sym typeface="Open Sans"/>
                        </a:rPr>
                        <a:t>No references to emerging technology</a:t>
                      </a:r>
                      <a:endParaRPr sz="11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highlight>
                            <a:srgbClr val="FFFF00"/>
                          </a:highlight>
                          <a:latin typeface="Open Sans"/>
                          <a:ea typeface="Open Sans"/>
                          <a:cs typeface="Open Sans"/>
                          <a:sym typeface="Open Sans"/>
                        </a:rPr>
                        <a:t>Grades 7 to 8: use research, experimentation or an engineering design process to conduct investigations and explore the contributions that people with diverse lived experiences have made to science and technology</a:t>
                      </a:r>
                      <a:endParaRPr sz="1100">
                        <a:solidFill>
                          <a:schemeClr val="dk1"/>
                        </a:solidFill>
                        <a:highlight>
                          <a:srgbClr val="FFFF00"/>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758825">
                <a:tc rowSpan="3">
                  <a:txBody>
                    <a:bodyPr/>
                    <a:lstStyle/>
                    <a:p>
                      <a:pPr marL="0" lvl="0" indent="0" algn="l" rtl="0">
                        <a:lnSpc>
                          <a:spcPct val="140000"/>
                        </a:lnSpc>
                        <a:spcBef>
                          <a:spcPts val="1200"/>
                        </a:spcBef>
                        <a:spcAft>
                          <a:spcPts val="0"/>
                        </a:spcAft>
                        <a:buNone/>
                      </a:pPr>
                      <a:r>
                        <a:rPr lang="en-US" sz="1100" b="1">
                          <a:solidFill>
                            <a:schemeClr val="dk1"/>
                          </a:solidFill>
                          <a:highlight>
                            <a:srgbClr val="FFFFFF"/>
                          </a:highlight>
                          <a:latin typeface="Open Sans"/>
                          <a:ea typeface="Open Sans"/>
                          <a:cs typeface="Open Sans"/>
                          <a:sym typeface="Open Sans"/>
                        </a:rPr>
                        <a:t>Applications, Connections, and Contributions</a:t>
                      </a:r>
                      <a:endParaRPr sz="1100" b="1">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highlight>
                            <a:srgbClr val="FFFFFF"/>
                          </a:highlight>
                          <a:latin typeface="Open Sans"/>
                          <a:ea typeface="Open Sans"/>
                          <a:cs typeface="Open Sans"/>
                          <a:sym typeface="Open Sans"/>
                        </a:rPr>
                        <a:t>No references to practical applications of science and technology concepts</a:t>
                      </a:r>
                      <a:endParaRPr sz="11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40000"/>
                        </a:lnSpc>
                        <a:spcBef>
                          <a:spcPts val="0"/>
                        </a:spcBef>
                        <a:spcAft>
                          <a:spcPts val="0"/>
                        </a:spcAft>
                        <a:buNone/>
                      </a:pPr>
                      <a:endParaRPr sz="1100">
                        <a:solidFill>
                          <a:schemeClr val="dk1"/>
                        </a:solidFill>
                        <a:highlight>
                          <a:srgbClr val="FFFF00"/>
                        </a:highlight>
                        <a:latin typeface="Open Sans"/>
                        <a:ea typeface="Open Sans"/>
                        <a:cs typeface="Open Sans"/>
                        <a:sym typeface="Open Sans"/>
                      </a:endParaRPr>
                    </a:p>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highlight>
                            <a:srgbClr val="FFFF00"/>
                          </a:highlight>
                          <a:latin typeface="Open Sans"/>
                          <a:ea typeface="Open Sans"/>
                          <a:cs typeface="Open Sans"/>
                          <a:sym typeface="Open Sans"/>
                        </a:rPr>
                        <a:t>Grade 4 to 8: practical applications of science and technology in occupations, including skilled trades</a:t>
                      </a:r>
                      <a:endParaRPr sz="1100">
                        <a:solidFill>
                          <a:schemeClr val="dk1"/>
                        </a:solidFill>
                        <a:highlight>
                          <a:srgbClr val="FFFF00"/>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552950">
                <a:tc vMerge="1">
                  <a:txBody>
                    <a:bodyPr/>
                    <a:lstStyle/>
                    <a:p>
                      <a:endParaRPr lang="en-US"/>
                    </a:p>
                  </a:txBody>
                  <a:tcPr/>
                </a:tc>
                <a:tc>
                  <a:txBody>
                    <a:bodyPr/>
                    <a:lstStyle/>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highlight>
                            <a:srgbClr val="FFFFFF"/>
                          </a:highlight>
                          <a:latin typeface="Open Sans"/>
                          <a:ea typeface="Open Sans"/>
                          <a:cs typeface="Open Sans"/>
                          <a:sym typeface="Open Sans"/>
                        </a:rPr>
                        <a:t>No references to cross-curricular application of science and technology</a:t>
                      </a:r>
                      <a:endParaRPr sz="11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highlight>
                            <a:srgbClr val="FFFF00"/>
                          </a:highlight>
                          <a:latin typeface="Open Sans"/>
                          <a:ea typeface="Open Sans"/>
                          <a:cs typeface="Open Sans"/>
                          <a:sym typeface="Open Sans"/>
                        </a:rPr>
                        <a:t>Grade 1 to 8: how science and technology can be used with other subject areas to address real-world problems</a:t>
                      </a:r>
                      <a:endParaRPr sz="1100">
                        <a:solidFill>
                          <a:schemeClr val="dk1"/>
                        </a:solidFill>
                        <a:highlight>
                          <a:srgbClr val="FFFF00"/>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758825">
                <a:tc vMerge="1">
                  <a:txBody>
                    <a:bodyPr/>
                    <a:lstStyle/>
                    <a:p>
                      <a:endParaRPr lang="en-US"/>
                    </a:p>
                  </a:txBody>
                  <a:tcPr/>
                </a:tc>
                <a:tc>
                  <a:txBody>
                    <a:bodyPr/>
                    <a:lstStyle/>
                    <a:p>
                      <a:pPr marL="457200" lvl="0" indent="-298450" algn="l" rtl="0">
                        <a:lnSpc>
                          <a:spcPct val="140000"/>
                        </a:lnSpc>
                        <a:spcBef>
                          <a:spcPts val="0"/>
                        </a:spcBef>
                        <a:spcAft>
                          <a:spcPts val="0"/>
                        </a:spcAft>
                        <a:buClr>
                          <a:schemeClr val="dk1"/>
                        </a:buClr>
                        <a:buSzPts val="1100"/>
                        <a:buFont typeface="Open Sans"/>
                        <a:buChar char="●"/>
                      </a:pPr>
                      <a:r>
                        <a:rPr lang="en-US" sz="1100">
                          <a:solidFill>
                            <a:schemeClr val="dk1"/>
                          </a:solidFill>
                          <a:highlight>
                            <a:srgbClr val="FFFFFF"/>
                          </a:highlight>
                          <a:latin typeface="Open Sans"/>
                          <a:ea typeface="Open Sans"/>
                          <a:cs typeface="Open Sans"/>
                          <a:sym typeface="Open Sans"/>
                        </a:rPr>
                        <a:t>No references to contributions to science and technology</a:t>
                      </a:r>
                      <a:endParaRPr sz="11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457200" lvl="0" indent="-298450" algn="l" rtl="0">
                        <a:lnSpc>
                          <a:spcPct val="140000"/>
                        </a:lnSpc>
                        <a:spcBef>
                          <a:spcPts val="0"/>
                        </a:spcBef>
                        <a:spcAft>
                          <a:spcPts val="0"/>
                        </a:spcAft>
                        <a:buClr>
                          <a:schemeClr val="dk1"/>
                        </a:buClr>
                        <a:buSzPts val="1100"/>
                        <a:buFont typeface="Open Sans"/>
                        <a:buChar char="●"/>
                      </a:pPr>
                      <a:r>
                        <a:rPr lang="en-US" sz="1100" dirty="0">
                          <a:solidFill>
                            <a:schemeClr val="dk1"/>
                          </a:solidFill>
                          <a:highlight>
                            <a:srgbClr val="FFFF00"/>
                          </a:highlight>
                          <a:latin typeface="Open Sans"/>
                          <a:ea typeface="Open Sans"/>
                          <a:cs typeface="Open Sans"/>
                          <a:sym typeface="Open Sans"/>
                        </a:rPr>
                        <a:t>Grade 1 to 8: contributions to science and technology from people with diverse lived experiences and from various communities</a:t>
                      </a:r>
                      <a:endParaRPr sz="1100" dirty="0">
                        <a:solidFill>
                          <a:schemeClr val="dk1"/>
                        </a:solidFill>
                        <a:highlight>
                          <a:srgbClr val="FFFF00"/>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211" name="Google Shape;211;p32"/>
          <p:cNvSpPr txBox="1"/>
          <p:nvPr/>
        </p:nvSpPr>
        <p:spPr>
          <a:xfrm>
            <a:off x="8162750" y="154425"/>
            <a:ext cx="2363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a:solidFill>
                  <a:schemeClr val="hlink"/>
                </a:solidFill>
                <a:hlinkClick r:id="rId3"/>
              </a:rPr>
              <a:t>Curriculum and Resources</a:t>
            </a:r>
            <a:r>
              <a:rPr lang="en-US"/>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3"/>
          <p:cNvSpPr txBox="1">
            <a:spLocks noGrp="1"/>
          </p:cNvSpPr>
          <p:nvPr>
            <p:ph type="title"/>
          </p:nvPr>
        </p:nvSpPr>
        <p:spPr>
          <a:xfrm>
            <a:off x="287875" y="-79025"/>
            <a:ext cx="87192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Key Changes - Strand B-E </a:t>
            </a:r>
            <a:endParaRPr dirty="0"/>
          </a:p>
        </p:txBody>
      </p:sp>
      <p:graphicFrame>
        <p:nvGraphicFramePr>
          <p:cNvPr id="217" name="Google Shape;217;p33"/>
          <p:cNvGraphicFramePr/>
          <p:nvPr>
            <p:extLst>
              <p:ext uri="{D42A27DB-BD31-4B8C-83A1-F6EECF244321}">
                <p14:modId xmlns:p14="http://schemas.microsoft.com/office/powerpoint/2010/main" val="689672506"/>
              </p:ext>
            </p:extLst>
          </p:nvPr>
        </p:nvGraphicFramePr>
        <p:xfrm>
          <a:off x="287863" y="1177375"/>
          <a:ext cx="11616275" cy="5595815"/>
        </p:xfrm>
        <a:graphic>
          <a:graphicData uri="http://schemas.openxmlformats.org/drawingml/2006/table">
            <a:tbl>
              <a:tblPr firstRow="1">
                <a:noFill/>
                <a:tableStyleId>{32DE5726-C983-4723-8D65-F94F49CA3B52}</a:tableStyleId>
              </a:tblPr>
              <a:tblGrid>
                <a:gridCol w="1062725">
                  <a:extLst>
                    <a:ext uri="{9D8B030D-6E8A-4147-A177-3AD203B41FA5}">
                      <a16:colId xmlns:a16="http://schemas.microsoft.com/office/drawing/2014/main" val="20000"/>
                    </a:ext>
                  </a:extLst>
                </a:gridCol>
                <a:gridCol w="3606225">
                  <a:extLst>
                    <a:ext uri="{9D8B030D-6E8A-4147-A177-3AD203B41FA5}">
                      <a16:colId xmlns:a16="http://schemas.microsoft.com/office/drawing/2014/main" val="20001"/>
                    </a:ext>
                  </a:extLst>
                </a:gridCol>
                <a:gridCol w="3780975">
                  <a:extLst>
                    <a:ext uri="{9D8B030D-6E8A-4147-A177-3AD203B41FA5}">
                      <a16:colId xmlns:a16="http://schemas.microsoft.com/office/drawing/2014/main" val="20002"/>
                    </a:ext>
                  </a:extLst>
                </a:gridCol>
                <a:gridCol w="3166350">
                  <a:extLst>
                    <a:ext uri="{9D8B030D-6E8A-4147-A177-3AD203B41FA5}">
                      <a16:colId xmlns:a16="http://schemas.microsoft.com/office/drawing/2014/main" val="20003"/>
                    </a:ext>
                  </a:extLst>
                </a:gridCol>
              </a:tblGrid>
              <a:tr h="531050">
                <a:tc>
                  <a:txBody>
                    <a:bodyPr/>
                    <a:lstStyle/>
                    <a:p>
                      <a:pPr marL="0" lvl="0" indent="0" algn="l" rtl="0">
                        <a:spcBef>
                          <a:spcPts val="0"/>
                        </a:spcBef>
                        <a:spcAft>
                          <a:spcPts val="0"/>
                        </a:spcAft>
                        <a:buNone/>
                      </a:pPr>
                      <a:r>
                        <a:rPr lang="en-US" sz="2000" b="1">
                          <a:solidFill>
                            <a:schemeClr val="dk1"/>
                          </a:solidFill>
                        </a:rPr>
                        <a:t>Strand</a:t>
                      </a:r>
                      <a:endParaRPr sz="2000" b="1">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r>
                        <a:rPr lang="en-US" sz="2000" b="1">
                          <a:solidFill>
                            <a:schemeClr val="dk1"/>
                          </a:solidFill>
                        </a:rPr>
                        <a:t>2007 Curriculum</a:t>
                      </a:r>
                      <a:endParaRPr sz="2000" b="1">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r>
                        <a:rPr lang="en-US" sz="2000" b="1">
                          <a:solidFill>
                            <a:schemeClr val="dk1"/>
                          </a:solidFill>
                        </a:rPr>
                        <a:t>2022 Curriculum </a:t>
                      </a:r>
                      <a:endParaRPr sz="2000" b="1">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r>
                        <a:rPr lang="en-US" sz="1200" b="1">
                          <a:solidFill>
                            <a:schemeClr val="dk1"/>
                          </a:solidFill>
                        </a:rPr>
                        <a:t>Program Planning, Cross Curricular, Integrated Learning in Science &amp; Technology</a:t>
                      </a:r>
                      <a:endParaRPr sz="1200" b="1">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accent5"/>
                    </a:solidFill>
                  </a:tcPr>
                </a:tc>
                <a:extLst>
                  <a:ext uri="{0D108BD9-81ED-4DB2-BD59-A6C34878D82A}">
                    <a16:rowId xmlns:a16="http://schemas.microsoft.com/office/drawing/2014/main" val="10000"/>
                  </a:ext>
                </a:extLst>
              </a:tr>
              <a:tr h="1327700">
                <a:tc>
                  <a:txBody>
                    <a:bodyPr/>
                    <a:lstStyle/>
                    <a:p>
                      <a:pPr marL="0" lvl="0" indent="0" algn="l" rtl="0">
                        <a:lnSpc>
                          <a:spcPct val="140000"/>
                        </a:lnSpc>
                        <a:spcBef>
                          <a:spcPts val="1200"/>
                        </a:spcBef>
                        <a:spcAft>
                          <a:spcPts val="0"/>
                        </a:spcAft>
                        <a:buNone/>
                      </a:pPr>
                      <a:r>
                        <a:rPr lang="en-US" sz="1100" b="1">
                          <a:solidFill>
                            <a:schemeClr val="dk1"/>
                          </a:solidFill>
                          <a:highlight>
                            <a:srgbClr val="FFFFFF"/>
                          </a:highlight>
                          <a:latin typeface="Open Sans"/>
                          <a:ea typeface="Open Sans"/>
                          <a:cs typeface="Open Sans"/>
                          <a:sym typeface="Open Sans"/>
                        </a:rPr>
                        <a:t>Strand B</a:t>
                      </a:r>
                      <a:endParaRPr sz="1100" b="1">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rgbClr val="FFFFFF"/>
                          </a:highlight>
                          <a:latin typeface="Open Sans"/>
                          <a:ea typeface="Open Sans"/>
                          <a:cs typeface="Open Sans"/>
                          <a:sym typeface="Open Sans"/>
                        </a:rPr>
                        <a:t>Grade 7</a:t>
                      </a:r>
                      <a:r>
                        <a:rPr lang="en-US" sz="1000">
                          <a:solidFill>
                            <a:schemeClr val="dk1"/>
                          </a:solidFill>
                          <a:highlight>
                            <a:srgbClr val="FFFFFF"/>
                          </a:highlight>
                          <a:latin typeface="Open Sans"/>
                          <a:ea typeface="Open Sans"/>
                          <a:cs typeface="Open Sans"/>
                          <a:sym typeface="Open Sans"/>
                        </a:rPr>
                        <a:t>: </a:t>
                      </a:r>
                      <a:r>
                        <a:rPr lang="en-US" sz="1000">
                          <a:solidFill>
                            <a:schemeClr val="dk1"/>
                          </a:solidFill>
                          <a:highlight>
                            <a:schemeClr val="lt1"/>
                          </a:highlight>
                          <a:latin typeface="Open Sans"/>
                          <a:ea typeface="Open Sans"/>
                          <a:cs typeface="Open Sans"/>
                          <a:sym typeface="Open Sans"/>
                        </a:rPr>
                        <a:t>Interactions in the Environment </a:t>
                      </a:r>
                      <a:endParaRPr sz="1000">
                        <a:solidFill>
                          <a:schemeClr val="dk1"/>
                        </a:solidFill>
                        <a:highlight>
                          <a:srgbClr val="FFFFFF"/>
                        </a:highlight>
                        <a:latin typeface="Open Sans"/>
                        <a:ea typeface="Open Sans"/>
                        <a:cs typeface="Open Sans"/>
                        <a:sym typeface="Open Sans"/>
                      </a:endParaRPr>
                    </a:p>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rgbClr val="FFFFFF"/>
                          </a:highlight>
                          <a:latin typeface="Open Sans"/>
                          <a:ea typeface="Open Sans"/>
                          <a:cs typeface="Open Sans"/>
                          <a:sym typeface="Open Sans"/>
                        </a:rPr>
                        <a:t>Grade 8: </a:t>
                      </a:r>
                      <a:r>
                        <a:rPr lang="en-US" sz="1000">
                          <a:solidFill>
                            <a:schemeClr val="dk1"/>
                          </a:solidFill>
                          <a:highlight>
                            <a:schemeClr val="lt1"/>
                          </a:highlight>
                          <a:latin typeface="Open Sans"/>
                          <a:ea typeface="Open Sans"/>
                          <a:cs typeface="Open Sans"/>
                          <a:sym typeface="Open Sans"/>
                        </a:rPr>
                        <a:t>Cells</a:t>
                      </a:r>
                      <a:endParaRPr sz="1000" b="1">
                        <a:solidFill>
                          <a:schemeClr val="dk1"/>
                        </a:solidFill>
                        <a:highlight>
                          <a:srgbClr val="FFFFFF"/>
                        </a:highlight>
                        <a:latin typeface="Open Sans"/>
                        <a:ea typeface="Open Sans"/>
                        <a:cs typeface="Open Sans"/>
                        <a:sym typeface="Open Sans"/>
                      </a:endParaRPr>
                    </a:p>
                    <a:p>
                      <a:pPr marL="457200" lvl="0" indent="-228600" algn="l" rtl="0">
                        <a:lnSpc>
                          <a:spcPct val="140000"/>
                        </a:lnSpc>
                        <a:spcBef>
                          <a:spcPts val="0"/>
                        </a:spcBef>
                        <a:spcAft>
                          <a:spcPts val="0"/>
                        </a:spcAft>
                        <a:buNone/>
                      </a:pPr>
                      <a:endParaRPr sz="10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7:</a:t>
                      </a:r>
                      <a:r>
                        <a:rPr lang="en-US" sz="1000">
                          <a:solidFill>
                            <a:schemeClr val="dk1"/>
                          </a:solidFill>
                          <a:highlight>
                            <a:schemeClr val="lt1"/>
                          </a:highlight>
                          <a:latin typeface="Open Sans"/>
                          <a:ea typeface="Open Sans"/>
                          <a:cs typeface="Open Sans"/>
                          <a:sym typeface="Open Sans"/>
                        </a:rPr>
                        <a:t>  Interactions in the Environment </a:t>
                      </a:r>
                      <a:endParaRPr sz="1000">
                        <a:solidFill>
                          <a:schemeClr val="dk1"/>
                        </a:solidFill>
                        <a:highlight>
                          <a:schemeClr val="lt1"/>
                        </a:highlight>
                        <a:latin typeface="Open Sans"/>
                        <a:ea typeface="Open Sans"/>
                        <a:cs typeface="Open Sans"/>
                        <a:sym typeface="Open Sans"/>
                      </a:endParaRPr>
                    </a:p>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8:</a:t>
                      </a:r>
                      <a:r>
                        <a:rPr lang="en-US" sz="1000">
                          <a:solidFill>
                            <a:schemeClr val="dk1"/>
                          </a:solidFill>
                          <a:highlight>
                            <a:schemeClr val="lt1"/>
                          </a:highlight>
                          <a:latin typeface="Open Sans"/>
                          <a:ea typeface="Open Sans"/>
                          <a:cs typeface="Open Sans"/>
                          <a:sym typeface="Open Sans"/>
                        </a:rPr>
                        <a:t> Cells</a:t>
                      </a:r>
                      <a:endParaRPr sz="10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rowSpan="7">
                  <a:txBody>
                    <a:bodyPr/>
                    <a:lstStyle/>
                    <a:p>
                      <a:pPr marL="0" lvl="0" indent="0" algn="l" rtl="0">
                        <a:lnSpc>
                          <a:spcPct val="115000"/>
                        </a:lnSpc>
                        <a:spcBef>
                          <a:spcPts val="0"/>
                        </a:spcBef>
                        <a:spcAft>
                          <a:spcPts val="0"/>
                        </a:spcAft>
                        <a:buClr>
                          <a:schemeClr val="dk1"/>
                        </a:buClr>
                        <a:buSzPts val="1100"/>
                        <a:buFont typeface="Arial"/>
                        <a:buNone/>
                      </a:pPr>
                      <a:r>
                        <a:rPr lang="en-US" sz="1200" b="1">
                          <a:solidFill>
                            <a:schemeClr val="dk1"/>
                          </a:solidFill>
                          <a:highlight>
                            <a:srgbClr val="FFFFFF"/>
                          </a:highlight>
                          <a:latin typeface="Open Sans"/>
                          <a:ea typeface="Open Sans"/>
                          <a:cs typeface="Open Sans"/>
                          <a:sym typeface="Open Sans"/>
                        </a:rPr>
                        <a:t>Science and Technology content:</a:t>
                      </a:r>
                      <a:endParaRPr sz="1200" b="1">
                        <a:solidFill>
                          <a:schemeClr val="dk1"/>
                        </a:solidFill>
                        <a:highlight>
                          <a:srgbClr val="FFFFFF"/>
                        </a:highlight>
                        <a:latin typeface="Open Sans"/>
                        <a:ea typeface="Open Sans"/>
                        <a:cs typeface="Open Sans"/>
                        <a:sym typeface="Open Sans"/>
                      </a:endParaRPr>
                    </a:p>
                    <a:p>
                      <a:pPr marL="457200" lvl="0" indent="-304800" algn="l" rtl="0">
                        <a:lnSpc>
                          <a:spcPct val="140000"/>
                        </a:lnSpc>
                        <a:spcBef>
                          <a:spcPts val="900"/>
                        </a:spcBef>
                        <a:spcAft>
                          <a:spcPts val="0"/>
                        </a:spcAft>
                        <a:buClr>
                          <a:schemeClr val="dk1"/>
                        </a:buClr>
                        <a:buSzPts val="1200"/>
                        <a:buFont typeface="Open Sans"/>
                        <a:buChar char="●"/>
                      </a:pPr>
                      <a:r>
                        <a:rPr lang="en-US" sz="1200">
                          <a:solidFill>
                            <a:schemeClr val="dk1"/>
                          </a:solidFill>
                          <a:highlight>
                            <a:srgbClr val="FFFFFF"/>
                          </a:highlight>
                          <a:latin typeface="Open Sans"/>
                          <a:ea typeface="Open Sans"/>
                          <a:cs typeface="Open Sans"/>
                          <a:sym typeface="Open Sans"/>
                        </a:rPr>
                        <a:t>Health and Safety </a:t>
                      </a:r>
                      <a:endParaRPr sz="1200">
                        <a:solidFill>
                          <a:schemeClr val="dk1"/>
                        </a:solidFill>
                        <a:highlight>
                          <a:srgbClr val="FFFFFF"/>
                        </a:highlight>
                        <a:latin typeface="Open Sans"/>
                        <a:ea typeface="Open Sans"/>
                        <a:cs typeface="Open Sans"/>
                        <a:sym typeface="Open Sans"/>
                      </a:endParaRPr>
                    </a:p>
                    <a:p>
                      <a:pPr marL="457200" lvl="0" indent="-304800" algn="l" rtl="0">
                        <a:lnSpc>
                          <a:spcPct val="140000"/>
                        </a:lnSpc>
                        <a:spcBef>
                          <a:spcPts val="0"/>
                        </a:spcBef>
                        <a:spcAft>
                          <a:spcPts val="0"/>
                        </a:spcAft>
                        <a:buClr>
                          <a:schemeClr val="dk1"/>
                        </a:buClr>
                        <a:buSzPts val="1200"/>
                        <a:buFont typeface="Open Sans"/>
                        <a:buChar char="●"/>
                      </a:pPr>
                      <a:r>
                        <a:rPr lang="en-US" sz="1200">
                          <a:solidFill>
                            <a:schemeClr val="dk1"/>
                          </a:solidFill>
                          <a:highlight>
                            <a:srgbClr val="FFFF00"/>
                          </a:highlight>
                          <a:latin typeface="Open Sans"/>
                          <a:ea typeface="Open Sans"/>
                          <a:cs typeface="Open Sans"/>
                          <a:sym typeface="Open Sans"/>
                        </a:rPr>
                        <a:t>Coding and the Impact of Coding </a:t>
                      </a:r>
                      <a:endParaRPr sz="1200">
                        <a:solidFill>
                          <a:schemeClr val="dk1"/>
                        </a:solidFill>
                        <a:highlight>
                          <a:srgbClr val="FFFF00"/>
                        </a:highlight>
                        <a:latin typeface="Open Sans"/>
                        <a:ea typeface="Open Sans"/>
                        <a:cs typeface="Open Sans"/>
                        <a:sym typeface="Open Sans"/>
                      </a:endParaRPr>
                    </a:p>
                    <a:p>
                      <a:pPr marL="457200" lvl="0" indent="-304800" algn="l" rtl="0">
                        <a:lnSpc>
                          <a:spcPct val="140000"/>
                        </a:lnSpc>
                        <a:spcBef>
                          <a:spcPts val="0"/>
                        </a:spcBef>
                        <a:spcAft>
                          <a:spcPts val="0"/>
                        </a:spcAft>
                        <a:buClr>
                          <a:schemeClr val="dk1"/>
                        </a:buClr>
                        <a:buSzPts val="1200"/>
                        <a:buFont typeface="Open Sans"/>
                        <a:buChar char="●"/>
                      </a:pPr>
                      <a:r>
                        <a:rPr lang="en-US" sz="1200">
                          <a:solidFill>
                            <a:schemeClr val="dk1"/>
                          </a:solidFill>
                          <a:highlight>
                            <a:srgbClr val="FFFF00"/>
                          </a:highlight>
                          <a:latin typeface="Open Sans"/>
                          <a:ea typeface="Open Sans"/>
                          <a:cs typeface="Open Sans"/>
                          <a:sym typeface="Open Sans"/>
                        </a:rPr>
                        <a:t>Emerging Technologies</a:t>
                      </a:r>
                      <a:endParaRPr sz="1200">
                        <a:solidFill>
                          <a:schemeClr val="dk1"/>
                        </a:solidFill>
                        <a:highlight>
                          <a:srgbClr val="FFFF00"/>
                        </a:highlight>
                        <a:latin typeface="Open Sans"/>
                        <a:ea typeface="Open Sans"/>
                        <a:cs typeface="Open Sans"/>
                        <a:sym typeface="Open Sans"/>
                      </a:endParaRPr>
                    </a:p>
                    <a:p>
                      <a:pPr marL="457200" lvl="0" indent="-304800" algn="l" rtl="0">
                        <a:lnSpc>
                          <a:spcPct val="140000"/>
                        </a:lnSpc>
                        <a:spcBef>
                          <a:spcPts val="0"/>
                        </a:spcBef>
                        <a:spcAft>
                          <a:spcPts val="0"/>
                        </a:spcAft>
                        <a:buClr>
                          <a:schemeClr val="dk1"/>
                        </a:buClr>
                        <a:buSzPts val="1200"/>
                        <a:buFont typeface="Open Sans"/>
                        <a:buChar char="●"/>
                      </a:pPr>
                      <a:r>
                        <a:rPr lang="en-US" sz="1200">
                          <a:solidFill>
                            <a:schemeClr val="dk1"/>
                          </a:solidFill>
                          <a:highlight>
                            <a:srgbClr val="FFFF00"/>
                          </a:highlight>
                          <a:latin typeface="Open Sans"/>
                          <a:ea typeface="Open Sans"/>
                          <a:cs typeface="Open Sans"/>
                          <a:sym typeface="Open Sans"/>
                        </a:rPr>
                        <a:t>Skilled Trades</a:t>
                      </a:r>
                      <a:endParaRPr sz="1200">
                        <a:solidFill>
                          <a:schemeClr val="dk1"/>
                        </a:solidFill>
                        <a:highlight>
                          <a:srgbClr val="FFFF00"/>
                        </a:highlight>
                        <a:latin typeface="Open Sans"/>
                        <a:ea typeface="Open Sans"/>
                        <a:cs typeface="Open Sans"/>
                        <a:sym typeface="Open Sans"/>
                      </a:endParaRPr>
                    </a:p>
                    <a:p>
                      <a:pPr marL="457200" lvl="0" indent="-304800" algn="l" rtl="0">
                        <a:lnSpc>
                          <a:spcPct val="140000"/>
                        </a:lnSpc>
                        <a:spcBef>
                          <a:spcPts val="0"/>
                        </a:spcBef>
                        <a:spcAft>
                          <a:spcPts val="0"/>
                        </a:spcAft>
                        <a:buClr>
                          <a:schemeClr val="dk1"/>
                        </a:buClr>
                        <a:buSzPts val="1200"/>
                        <a:buFont typeface="Open Sans"/>
                        <a:buChar char="●"/>
                      </a:pPr>
                      <a:r>
                        <a:rPr lang="en-US" sz="1200">
                          <a:solidFill>
                            <a:schemeClr val="dk1"/>
                          </a:solidFill>
                          <a:highlight>
                            <a:srgbClr val="FFFFFF"/>
                          </a:highlight>
                          <a:latin typeface="Open Sans"/>
                          <a:ea typeface="Open Sans"/>
                          <a:cs typeface="Open Sans"/>
                          <a:sym typeface="Open Sans"/>
                        </a:rPr>
                        <a:t>Climate Change</a:t>
                      </a:r>
                      <a:endParaRPr sz="1200">
                        <a:solidFill>
                          <a:schemeClr val="dk1"/>
                        </a:solidFill>
                        <a:highlight>
                          <a:srgbClr val="FFFFFF"/>
                        </a:highlight>
                        <a:latin typeface="Open Sans"/>
                        <a:ea typeface="Open Sans"/>
                        <a:cs typeface="Open Sans"/>
                        <a:sym typeface="Open Sans"/>
                      </a:endParaRPr>
                    </a:p>
                    <a:p>
                      <a:pPr marL="457200" lvl="0" indent="-304800" algn="l" rtl="0">
                        <a:lnSpc>
                          <a:spcPct val="140000"/>
                        </a:lnSpc>
                        <a:spcBef>
                          <a:spcPts val="0"/>
                        </a:spcBef>
                        <a:spcAft>
                          <a:spcPts val="0"/>
                        </a:spcAft>
                        <a:buClr>
                          <a:schemeClr val="dk1"/>
                        </a:buClr>
                        <a:buSzPts val="1200"/>
                        <a:buFont typeface="Open Sans"/>
                        <a:buChar char="●"/>
                      </a:pPr>
                      <a:r>
                        <a:rPr lang="en-US" sz="1200">
                          <a:solidFill>
                            <a:schemeClr val="dk1"/>
                          </a:solidFill>
                          <a:highlight>
                            <a:srgbClr val="FFFF00"/>
                          </a:highlight>
                          <a:latin typeface="Open Sans"/>
                          <a:ea typeface="Open Sans"/>
                          <a:cs typeface="Open Sans"/>
                          <a:sym typeface="Open Sans"/>
                        </a:rPr>
                        <a:t>Food Literacy</a:t>
                      </a:r>
                      <a:endParaRPr sz="1200">
                        <a:solidFill>
                          <a:schemeClr val="dk1"/>
                        </a:solidFill>
                        <a:highlight>
                          <a:srgbClr val="FFFF00"/>
                        </a:highlight>
                        <a:latin typeface="Open Sans"/>
                        <a:ea typeface="Open Sans"/>
                        <a:cs typeface="Open Sans"/>
                        <a:sym typeface="Open Sans"/>
                      </a:endParaRPr>
                    </a:p>
                    <a:p>
                      <a:pPr marL="457200" lvl="0" indent="0" algn="l" rtl="0">
                        <a:lnSpc>
                          <a:spcPct val="140000"/>
                        </a:lnSpc>
                        <a:spcBef>
                          <a:spcPts val="0"/>
                        </a:spcBef>
                        <a:spcAft>
                          <a:spcPts val="0"/>
                        </a:spcAft>
                        <a:buNone/>
                      </a:pPr>
                      <a:endParaRPr sz="12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0">
                <a:tc rowSpan="2">
                  <a:txBody>
                    <a:bodyPr/>
                    <a:lstStyle/>
                    <a:p>
                      <a:pPr marL="0" lvl="0" indent="0" algn="l" rtl="0">
                        <a:lnSpc>
                          <a:spcPct val="140000"/>
                        </a:lnSpc>
                        <a:spcBef>
                          <a:spcPts val="1200"/>
                        </a:spcBef>
                        <a:spcAft>
                          <a:spcPts val="0"/>
                        </a:spcAft>
                        <a:buNone/>
                      </a:pPr>
                      <a:r>
                        <a:rPr lang="en-US" sz="1100" b="1">
                          <a:solidFill>
                            <a:schemeClr val="dk1"/>
                          </a:solidFill>
                          <a:highlight>
                            <a:srgbClr val="FFFFFF"/>
                          </a:highlight>
                          <a:latin typeface="Open Sans"/>
                          <a:ea typeface="Open Sans"/>
                          <a:cs typeface="Open Sans"/>
                          <a:sym typeface="Open Sans"/>
                        </a:rPr>
                        <a:t>Strand C</a:t>
                      </a:r>
                      <a:endParaRPr sz="1100" b="1">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rowSpan="2">
                  <a:txBody>
                    <a:bodyPr/>
                    <a:lstStyle/>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7</a:t>
                      </a:r>
                      <a:r>
                        <a:rPr lang="en-US" sz="1000">
                          <a:solidFill>
                            <a:schemeClr val="dk1"/>
                          </a:solidFill>
                          <a:highlight>
                            <a:schemeClr val="lt1"/>
                          </a:highlight>
                          <a:latin typeface="Open Sans"/>
                          <a:ea typeface="Open Sans"/>
                          <a:cs typeface="Open Sans"/>
                          <a:sym typeface="Open Sans"/>
                        </a:rPr>
                        <a:t>: Pure Substances &amp; Mixtures</a:t>
                      </a:r>
                      <a:endParaRPr sz="1000">
                        <a:solidFill>
                          <a:schemeClr val="dk1"/>
                        </a:solidFill>
                        <a:highlight>
                          <a:schemeClr val="lt1"/>
                        </a:highlight>
                        <a:latin typeface="Open Sans"/>
                        <a:ea typeface="Open Sans"/>
                        <a:cs typeface="Open Sans"/>
                        <a:sym typeface="Open Sans"/>
                      </a:endParaRPr>
                    </a:p>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8</a:t>
                      </a:r>
                      <a:r>
                        <a:rPr lang="en-US" sz="1000">
                          <a:solidFill>
                            <a:schemeClr val="dk1"/>
                          </a:solidFill>
                          <a:highlight>
                            <a:schemeClr val="lt1"/>
                          </a:highlight>
                          <a:latin typeface="Open Sans"/>
                          <a:ea typeface="Open Sans"/>
                          <a:cs typeface="Open Sans"/>
                          <a:sym typeface="Open Sans"/>
                        </a:rPr>
                        <a:t>:  Fluids </a:t>
                      </a:r>
                      <a:endParaRPr sz="1000">
                        <a:solidFill>
                          <a:schemeClr val="dk1"/>
                        </a:solidFill>
                        <a:highlight>
                          <a:srgbClr val="FFFFFF"/>
                        </a:highlight>
                        <a:latin typeface="Open Sans"/>
                        <a:ea typeface="Open Sans"/>
                        <a:cs typeface="Open Sans"/>
                        <a:sym typeface="Open Sans"/>
                      </a:endParaRPr>
                    </a:p>
                    <a:p>
                      <a:pPr marL="457200" lvl="0" indent="-228600" algn="l" rtl="0">
                        <a:lnSpc>
                          <a:spcPct val="140000"/>
                        </a:lnSpc>
                        <a:spcBef>
                          <a:spcPts val="0"/>
                        </a:spcBef>
                        <a:spcAft>
                          <a:spcPts val="0"/>
                        </a:spcAft>
                        <a:buNone/>
                      </a:pPr>
                      <a:endParaRPr sz="10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rowSpan="2">
                  <a:txBody>
                    <a:bodyPr/>
                    <a:lstStyle/>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7</a:t>
                      </a:r>
                      <a:r>
                        <a:rPr lang="en-US" sz="1000">
                          <a:solidFill>
                            <a:schemeClr val="dk1"/>
                          </a:solidFill>
                          <a:highlight>
                            <a:schemeClr val="lt1"/>
                          </a:highlight>
                          <a:latin typeface="Open Sans"/>
                          <a:ea typeface="Open Sans"/>
                          <a:cs typeface="Open Sans"/>
                          <a:sym typeface="Open Sans"/>
                        </a:rPr>
                        <a:t>: Pure Substances &amp; Mixtures</a:t>
                      </a:r>
                      <a:endParaRPr sz="1000">
                        <a:solidFill>
                          <a:schemeClr val="dk1"/>
                        </a:solidFill>
                        <a:highlight>
                          <a:schemeClr val="lt1"/>
                        </a:highlight>
                        <a:latin typeface="Open Sans"/>
                        <a:ea typeface="Open Sans"/>
                        <a:cs typeface="Open Sans"/>
                        <a:sym typeface="Open Sans"/>
                      </a:endParaRPr>
                    </a:p>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8</a:t>
                      </a:r>
                      <a:r>
                        <a:rPr lang="en-US" sz="1000">
                          <a:solidFill>
                            <a:schemeClr val="dk1"/>
                          </a:solidFill>
                          <a:highlight>
                            <a:schemeClr val="lt1"/>
                          </a:highlight>
                          <a:latin typeface="Open Sans"/>
                          <a:ea typeface="Open Sans"/>
                          <a:cs typeface="Open Sans"/>
                          <a:sym typeface="Open Sans"/>
                        </a:rPr>
                        <a:t>: Fluids</a:t>
                      </a:r>
                      <a:endParaRPr sz="10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2"/>
                  </a:ext>
                </a:extLst>
              </a:tr>
              <a:tr h="124162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118100">
                <a:tc rowSpan="3">
                  <a:txBody>
                    <a:bodyPr/>
                    <a:lstStyle/>
                    <a:p>
                      <a:pPr marL="0" lvl="0" indent="0" algn="l" rtl="0">
                        <a:lnSpc>
                          <a:spcPct val="140000"/>
                        </a:lnSpc>
                        <a:spcBef>
                          <a:spcPts val="1200"/>
                        </a:spcBef>
                        <a:spcAft>
                          <a:spcPts val="0"/>
                        </a:spcAft>
                        <a:buNone/>
                      </a:pPr>
                      <a:r>
                        <a:rPr lang="en-US" sz="1100" b="1">
                          <a:solidFill>
                            <a:schemeClr val="dk1"/>
                          </a:solidFill>
                          <a:highlight>
                            <a:srgbClr val="FFFFFF"/>
                          </a:highlight>
                          <a:latin typeface="Open Sans"/>
                          <a:ea typeface="Open Sans"/>
                          <a:cs typeface="Open Sans"/>
                          <a:sym typeface="Open Sans"/>
                        </a:rPr>
                        <a:t>Strand D</a:t>
                      </a:r>
                      <a:endParaRPr sz="1100" b="1">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rowSpan="3">
                  <a:txBody>
                    <a:bodyPr/>
                    <a:lstStyle/>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7</a:t>
                      </a:r>
                      <a:r>
                        <a:rPr lang="en-US" sz="1000">
                          <a:solidFill>
                            <a:schemeClr val="dk1"/>
                          </a:solidFill>
                          <a:highlight>
                            <a:schemeClr val="lt1"/>
                          </a:highlight>
                          <a:latin typeface="Open Sans"/>
                          <a:ea typeface="Open Sans"/>
                          <a:cs typeface="Open Sans"/>
                          <a:sym typeface="Open Sans"/>
                        </a:rPr>
                        <a:t>: Form &amp; Function</a:t>
                      </a:r>
                      <a:endParaRPr sz="1000">
                        <a:solidFill>
                          <a:schemeClr val="dk1"/>
                        </a:solidFill>
                        <a:highlight>
                          <a:schemeClr val="lt1"/>
                        </a:highlight>
                        <a:latin typeface="Open Sans"/>
                        <a:ea typeface="Open Sans"/>
                        <a:cs typeface="Open Sans"/>
                        <a:sym typeface="Open Sans"/>
                      </a:endParaRPr>
                    </a:p>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8</a:t>
                      </a:r>
                      <a:r>
                        <a:rPr lang="en-US" sz="1000">
                          <a:solidFill>
                            <a:schemeClr val="dk1"/>
                          </a:solidFill>
                          <a:highlight>
                            <a:schemeClr val="lt1"/>
                          </a:highlight>
                          <a:latin typeface="Open Sans"/>
                          <a:ea typeface="Open Sans"/>
                          <a:cs typeface="Open Sans"/>
                          <a:sym typeface="Open Sans"/>
                        </a:rPr>
                        <a:t>: Systems in Action</a:t>
                      </a:r>
                      <a:endParaRPr>
                        <a:solidFill>
                          <a:schemeClr val="dk1"/>
                        </a:solidFill>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rowSpan="3">
                  <a:txBody>
                    <a:bodyPr/>
                    <a:lstStyle/>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7</a:t>
                      </a:r>
                      <a:r>
                        <a:rPr lang="en-US" sz="1000">
                          <a:solidFill>
                            <a:schemeClr val="dk1"/>
                          </a:solidFill>
                          <a:highlight>
                            <a:schemeClr val="lt1"/>
                          </a:highlight>
                          <a:latin typeface="Open Sans"/>
                          <a:ea typeface="Open Sans"/>
                          <a:cs typeface="Open Sans"/>
                          <a:sym typeface="Open Sans"/>
                        </a:rPr>
                        <a:t>: </a:t>
                      </a:r>
                      <a:r>
                        <a:rPr lang="en-US" sz="1000">
                          <a:solidFill>
                            <a:schemeClr val="dk1"/>
                          </a:solidFill>
                          <a:highlight>
                            <a:srgbClr val="FFFF00"/>
                          </a:highlight>
                          <a:latin typeface="Open Sans"/>
                          <a:ea typeface="Open Sans"/>
                          <a:cs typeface="Open Sans"/>
                          <a:sym typeface="Open Sans"/>
                        </a:rPr>
                        <a:t>Form, Function &amp; Design of Structures</a:t>
                      </a:r>
                      <a:endParaRPr sz="1000">
                        <a:solidFill>
                          <a:schemeClr val="dk1"/>
                        </a:solidFill>
                        <a:highlight>
                          <a:srgbClr val="FFFF00"/>
                        </a:highlight>
                        <a:latin typeface="Open Sans"/>
                        <a:ea typeface="Open Sans"/>
                        <a:cs typeface="Open Sans"/>
                        <a:sym typeface="Open Sans"/>
                      </a:endParaRPr>
                    </a:p>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8</a:t>
                      </a:r>
                      <a:r>
                        <a:rPr lang="en-US" sz="1000">
                          <a:solidFill>
                            <a:schemeClr val="dk1"/>
                          </a:solidFill>
                          <a:highlight>
                            <a:schemeClr val="lt1"/>
                          </a:highlight>
                          <a:latin typeface="Open Sans"/>
                          <a:ea typeface="Open Sans"/>
                          <a:cs typeface="Open Sans"/>
                          <a:sym typeface="Open Sans"/>
                        </a:rPr>
                        <a:t>: Systems in Action</a:t>
                      </a:r>
                      <a:endParaRPr sz="1000">
                        <a:solidFill>
                          <a:schemeClr val="dk1"/>
                        </a:solidFill>
                        <a:highlight>
                          <a:srgbClr val="FFFF00"/>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4"/>
                  </a:ext>
                </a:extLst>
              </a:tr>
              <a:tr h="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r h="9875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6"/>
                  </a:ext>
                </a:extLst>
              </a:tr>
              <a:tr h="1062400">
                <a:tc>
                  <a:txBody>
                    <a:bodyPr/>
                    <a:lstStyle/>
                    <a:p>
                      <a:pPr marL="0" lvl="0" indent="0" algn="l" rtl="0">
                        <a:lnSpc>
                          <a:spcPct val="140000"/>
                        </a:lnSpc>
                        <a:spcBef>
                          <a:spcPts val="1200"/>
                        </a:spcBef>
                        <a:spcAft>
                          <a:spcPts val="0"/>
                        </a:spcAft>
                        <a:buNone/>
                      </a:pPr>
                      <a:r>
                        <a:rPr lang="en-US" sz="1100" b="1">
                          <a:solidFill>
                            <a:schemeClr val="dk1"/>
                          </a:solidFill>
                          <a:highlight>
                            <a:srgbClr val="FFFFFF"/>
                          </a:highlight>
                          <a:latin typeface="Open Sans"/>
                          <a:ea typeface="Open Sans"/>
                          <a:cs typeface="Open Sans"/>
                          <a:sym typeface="Open Sans"/>
                        </a:rPr>
                        <a:t>Strand E</a:t>
                      </a:r>
                      <a:endParaRPr sz="1100" b="1">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7</a:t>
                      </a:r>
                      <a:r>
                        <a:rPr lang="en-US" sz="1000">
                          <a:solidFill>
                            <a:schemeClr val="dk1"/>
                          </a:solidFill>
                          <a:highlight>
                            <a:schemeClr val="lt1"/>
                          </a:highlight>
                          <a:latin typeface="Open Sans"/>
                          <a:ea typeface="Open Sans"/>
                          <a:cs typeface="Open Sans"/>
                          <a:sym typeface="Open Sans"/>
                        </a:rPr>
                        <a:t>: Heat in the Environment</a:t>
                      </a:r>
                      <a:endParaRPr sz="1000">
                        <a:solidFill>
                          <a:schemeClr val="dk1"/>
                        </a:solidFill>
                        <a:highlight>
                          <a:schemeClr val="lt1"/>
                        </a:highlight>
                        <a:latin typeface="Open Sans"/>
                        <a:ea typeface="Open Sans"/>
                        <a:cs typeface="Open Sans"/>
                        <a:sym typeface="Open Sans"/>
                      </a:endParaRPr>
                    </a:p>
                    <a:p>
                      <a:pPr marL="457200" lvl="0" indent="-292100" algn="l" rtl="0">
                        <a:lnSpc>
                          <a:spcPct val="140000"/>
                        </a:lnSpc>
                        <a:spcBef>
                          <a:spcPts val="0"/>
                        </a:spcBef>
                        <a:spcAft>
                          <a:spcPts val="0"/>
                        </a:spcAft>
                        <a:buClr>
                          <a:schemeClr val="dk1"/>
                        </a:buClr>
                        <a:buSzPts val="1000"/>
                        <a:buFont typeface="Open Sans"/>
                        <a:buChar char="●"/>
                      </a:pPr>
                      <a:r>
                        <a:rPr lang="en-US" sz="1000" b="1">
                          <a:solidFill>
                            <a:schemeClr val="dk1"/>
                          </a:solidFill>
                          <a:highlight>
                            <a:schemeClr val="lt1"/>
                          </a:highlight>
                          <a:latin typeface="Open Sans"/>
                          <a:ea typeface="Open Sans"/>
                          <a:cs typeface="Open Sans"/>
                          <a:sym typeface="Open Sans"/>
                        </a:rPr>
                        <a:t>Grade 8</a:t>
                      </a:r>
                      <a:r>
                        <a:rPr lang="en-US" sz="1000">
                          <a:solidFill>
                            <a:schemeClr val="dk1"/>
                          </a:solidFill>
                          <a:highlight>
                            <a:schemeClr val="lt1"/>
                          </a:highlight>
                          <a:latin typeface="Open Sans"/>
                          <a:ea typeface="Open Sans"/>
                          <a:cs typeface="Open Sans"/>
                          <a:sym typeface="Open Sans"/>
                        </a:rPr>
                        <a:t>: Water Systems</a:t>
                      </a:r>
                      <a:endParaRPr sz="1000">
                        <a:solidFill>
                          <a:schemeClr val="dk1"/>
                        </a:solidFill>
                        <a:highlight>
                          <a:srgbClr val="FFFFFF"/>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457200" lvl="0" indent="-292100" algn="l" rtl="0">
                        <a:lnSpc>
                          <a:spcPct val="140000"/>
                        </a:lnSpc>
                        <a:spcBef>
                          <a:spcPts val="0"/>
                        </a:spcBef>
                        <a:spcAft>
                          <a:spcPts val="0"/>
                        </a:spcAft>
                        <a:buClr>
                          <a:schemeClr val="dk1"/>
                        </a:buClr>
                        <a:buSzPts val="1000"/>
                        <a:buFont typeface="Open Sans"/>
                        <a:buChar char="●"/>
                      </a:pPr>
                      <a:r>
                        <a:rPr lang="en-US" sz="1000" b="1" dirty="0">
                          <a:solidFill>
                            <a:schemeClr val="dk1"/>
                          </a:solidFill>
                          <a:highlight>
                            <a:schemeClr val="lt1"/>
                          </a:highlight>
                          <a:latin typeface="Open Sans"/>
                          <a:ea typeface="Open Sans"/>
                          <a:cs typeface="Open Sans"/>
                          <a:sym typeface="Open Sans"/>
                        </a:rPr>
                        <a:t>Grade 7:</a:t>
                      </a:r>
                      <a:r>
                        <a:rPr lang="en-US" sz="1000" dirty="0">
                          <a:solidFill>
                            <a:schemeClr val="dk1"/>
                          </a:solidFill>
                          <a:highlight>
                            <a:schemeClr val="lt1"/>
                          </a:highlight>
                          <a:latin typeface="Open Sans"/>
                          <a:ea typeface="Open Sans"/>
                          <a:cs typeface="Open Sans"/>
                          <a:sym typeface="Open Sans"/>
                        </a:rPr>
                        <a:t> Heat in the Environment</a:t>
                      </a:r>
                      <a:endParaRPr sz="1000" dirty="0">
                        <a:solidFill>
                          <a:schemeClr val="dk1"/>
                        </a:solidFill>
                        <a:highlight>
                          <a:schemeClr val="lt1"/>
                        </a:highlight>
                        <a:latin typeface="Open Sans"/>
                        <a:ea typeface="Open Sans"/>
                        <a:cs typeface="Open Sans"/>
                        <a:sym typeface="Open Sans"/>
                      </a:endParaRPr>
                    </a:p>
                    <a:p>
                      <a:pPr marL="457200" lvl="0" indent="-292100" algn="l" rtl="0">
                        <a:lnSpc>
                          <a:spcPct val="140000"/>
                        </a:lnSpc>
                        <a:spcBef>
                          <a:spcPts val="0"/>
                        </a:spcBef>
                        <a:spcAft>
                          <a:spcPts val="0"/>
                        </a:spcAft>
                        <a:buClr>
                          <a:schemeClr val="dk1"/>
                        </a:buClr>
                        <a:buSzPts val="1000"/>
                        <a:buFont typeface="Open Sans"/>
                        <a:buChar char="●"/>
                      </a:pPr>
                      <a:r>
                        <a:rPr lang="en-US" sz="1000" b="1" dirty="0">
                          <a:solidFill>
                            <a:schemeClr val="dk1"/>
                          </a:solidFill>
                          <a:highlight>
                            <a:schemeClr val="lt1"/>
                          </a:highlight>
                          <a:latin typeface="Open Sans"/>
                          <a:ea typeface="Open Sans"/>
                          <a:cs typeface="Open Sans"/>
                          <a:sym typeface="Open Sans"/>
                        </a:rPr>
                        <a:t>Grade 8:</a:t>
                      </a:r>
                      <a:r>
                        <a:rPr lang="en-US" sz="1000" dirty="0">
                          <a:solidFill>
                            <a:schemeClr val="dk1"/>
                          </a:solidFill>
                          <a:highlight>
                            <a:schemeClr val="lt1"/>
                          </a:highlight>
                          <a:latin typeface="Open Sans"/>
                          <a:ea typeface="Open Sans"/>
                          <a:cs typeface="Open Sans"/>
                          <a:sym typeface="Open Sans"/>
                        </a:rPr>
                        <a:t> Water Systems</a:t>
                      </a:r>
                      <a:endParaRPr sz="1000" dirty="0">
                        <a:solidFill>
                          <a:schemeClr val="dk1"/>
                        </a:solidFill>
                        <a:highlight>
                          <a:srgbClr val="FFFF00"/>
                        </a:highlight>
                        <a:latin typeface="Open Sans"/>
                        <a:ea typeface="Open Sans"/>
                        <a:cs typeface="Open Sans"/>
                        <a:sym typeface="Open Sans"/>
                      </a:endParaRPr>
                    </a:p>
                  </a:txBody>
                  <a:tcPr marL="76200" marR="76200" marT="76200" marB="762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7"/>
                  </a:ext>
                </a:extLst>
              </a:tr>
            </a:tbl>
          </a:graphicData>
        </a:graphic>
      </p:graphicFrame>
      <p:sp>
        <p:nvSpPr>
          <p:cNvPr id="218" name="Google Shape;218;p33"/>
          <p:cNvSpPr txBox="1"/>
          <p:nvPr/>
        </p:nvSpPr>
        <p:spPr>
          <a:xfrm>
            <a:off x="8144100" y="462750"/>
            <a:ext cx="2363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a:solidFill>
                  <a:schemeClr val="hlink"/>
                </a:solidFill>
                <a:hlinkClick r:id="rId3"/>
              </a:rPr>
              <a:t>Curriculum and Resources</a:t>
            </a:r>
            <a:r>
              <a:rPr lang="en-US"/>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b="1">
                <a:latin typeface="Arial"/>
                <a:ea typeface="Arial"/>
                <a:cs typeface="Arial"/>
                <a:sym typeface="Arial"/>
              </a:rPr>
              <a:t>Integration of Strands B to E</a:t>
            </a:r>
            <a:endParaRPr b="1"/>
          </a:p>
        </p:txBody>
      </p:sp>
      <p:pic>
        <p:nvPicPr>
          <p:cNvPr id="224" name="Google Shape;224;p34" descr="Stem Skills and Connections&#10;&#10;Table that has Strand A at the top with Strand B, Strand C, Strand D and Strand E along the bottom. Strand A is shown as the largest box with the other strands below branching from it."/>
          <p:cNvPicPr preferRelativeResize="0"/>
          <p:nvPr/>
        </p:nvPicPr>
        <p:blipFill>
          <a:blip r:embed="rId3">
            <a:alphaModFix/>
          </a:blip>
          <a:stretch>
            <a:fillRect/>
          </a:stretch>
        </p:blipFill>
        <p:spPr>
          <a:xfrm>
            <a:off x="1704125" y="1321400"/>
            <a:ext cx="8783751" cy="5359801"/>
          </a:xfrm>
          <a:prstGeom prst="rect">
            <a:avLst/>
          </a:prstGeom>
          <a:noFill/>
          <a:ln>
            <a:noFill/>
          </a:ln>
        </p:spPr>
      </p:pic>
      <p:pic>
        <p:nvPicPr>
          <p:cNvPr id="225" name="Google Shape;225;p3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0202975" y="126025"/>
            <a:ext cx="1905000" cy="1905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b="1">
                <a:latin typeface="Arial"/>
                <a:ea typeface="Arial"/>
                <a:cs typeface="Arial"/>
                <a:sym typeface="Arial"/>
              </a:rPr>
              <a:t>Experiential Learning</a:t>
            </a:r>
            <a:endParaRPr b="1"/>
          </a:p>
        </p:txBody>
      </p:sp>
      <p:sp>
        <p:nvSpPr>
          <p:cNvPr id="231" name="Google Shape;231;p35"/>
          <p:cNvSpPr txBox="1">
            <a:spLocks noGrp="1"/>
          </p:cNvSpPr>
          <p:nvPr>
            <p:ph type="body" idx="1"/>
          </p:nvPr>
        </p:nvSpPr>
        <p:spPr>
          <a:xfrm>
            <a:off x="838200" y="1504700"/>
            <a:ext cx="6078000" cy="48582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15000"/>
              </a:lnSpc>
              <a:spcBef>
                <a:spcPts val="0"/>
              </a:spcBef>
              <a:spcAft>
                <a:spcPts val="0"/>
              </a:spcAft>
              <a:buClr>
                <a:schemeClr val="dk1"/>
              </a:buClr>
              <a:buSzPts val="1100"/>
              <a:buFont typeface="Arial"/>
              <a:buNone/>
            </a:pPr>
            <a:r>
              <a:rPr lang="en-US" sz="2400">
                <a:highlight>
                  <a:schemeClr val="lt1"/>
                </a:highlight>
                <a:latin typeface="Arial"/>
                <a:ea typeface="Arial"/>
                <a:cs typeface="Arial"/>
                <a:sym typeface="Arial"/>
              </a:rPr>
              <a:t>Experiential learning is hands-on learning that occurs in person or virtually and provides developmentally appropriate opportunities for students of all ages to:</a:t>
            </a:r>
            <a:endParaRPr sz="2400">
              <a:highlight>
                <a:schemeClr val="lt1"/>
              </a:highlight>
              <a:latin typeface="Arial"/>
              <a:ea typeface="Arial"/>
              <a:cs typeface="Arial"/>
              <a:sym typeface="Arial"/>
            </a:endParaRPr>
          </a:p>
          <a:p>
            <a:pPr marL="457200" lvl="0" indent="-381000" algn="l" rtl="0">
              <a:lnSpc>
                <a:spcPct val="140000"/>
              </a:lnSpc>
              <a:spcBef>
                <a:spcPts val="1400"/>
              </a:spcBef>
              <a:spcAft>
                <a:spcPts val="0"/>
              </a:spcAft>
              <a:buSzPts val="2400"/>
              <a:buFont typeface="Open Sans"/>
              <a:buChar char="●"/>
            </a:pPr>
            <a:r>
              <a:rPr lang="en-US" sz="2400" b="1">
                <a:highlight>
                  <a:schemeClr val="lt1"/>
                </a:highlight>
                <a:latin typeface="Arial"/>
                <a:ea typeface="Arial"/>
                <a:cs typeface="Arial"/>
                <a:sym typeface="Arial"/>
              </a:rPr>
              <a:t>participate</a:t>
            </a:r>
            <a:r>
              <a:rPr lang="en-US" sz="2400">
                <a:highlight>
                  <a:schemeClr val="lt1"/>
                </a:highlight>
                <a:latin typeface="Arial"/>
                <a:ea typeface="Arial"/>
                <a:cs typeface="Arial"/>
                <a:sym typeface="Arial"/>
              </a:rPr>
              <a:t> in rich experiences connected to the world outside the school;</a:t>
            </a:r>
            <a:endParaRPr sz="2400">
              <a:highlight>
                <a:schemeClr val="lt1"/>
              </a:highlight>
              <a:latin typeface="Arial"/>
              <a:ea typeface="Arial"/>
              <a:cs typeface="Arial"/>
              <a:sym typeface="Arial"/>
            </a:endParaRPr>
          </a:p>
          <a:p>
            <a:pPr marL="457200" lvl="0" indent="-381000" algn="l" rtl="0">
              <a:lnSpc>
                <a:spcPct val="140000"/>
              </a:lnSpc>
              <a:spcBef>
                <a:spcPts val="0"/>
              </a:spcBef>
              <a:spcAft>
                <a:spcPts val="0"/>
              </a:spcAft>
              <a:buSzPts val="2400"/>
              <a:buFont typeface="Open Sans"/>
              <a:buChar char="●"/>
            </a:pPr>
            <a:r>
              <a:rPr lang="en-US" sz="2400" b="1">
                <a:highlight>
                  <a:schemeClr val="lt1"/>
                </a:highlight>
                <a:latin typeface="Arial"/>
                <a:ea typeface="Arial"/>
                <a:cs typeface="Arial"/>
                <a:sym typeface="Arial"/>
              </a:rPr>
              <a:t>reflect</a:t>
            </a:r>
            <a:r>
              <a:rPr lang="en-US" sz="2400">
                <a:highlight>
                  <a:schemeClr val="lt1"/>
                </a:highlight>
                <a:latin typeface="Arial"/>
                <a:ea typeface="Arial"/>
                <a:cs typeface="Arial"/>
                <a:sym typeface="Arial"/>
              </a:rPr>
              <a:t> on the experiences to derive meaning; and</a:t>
            </a:r>
            <a:endParaRPr sz="2400">
              <a:highlight>
                <a:schemeClr val="lt1"/>
              </a:highlight>
              <a:latin typeface="Arial"/>
              <a:ea typeface="Arial"/>
              <a:cs typeface="Arial"/>
              <a:sym typeface="Arial"/>
            </a:endParaRPr>
          </a:p>
          <a:p>
            <a:pPr marL="457200" lvl="0" indent="-381000" algn="l" rtl="0">
              <a:lnSpc>
                <a:spcPct val="140000"/>
              </a:lnSpc>
              <a:spcBef>
                <a:spcPts val="0"/>
              </a:spcBef>
              <a:spcAft>
                <a:spcPts val="0"/>
              </a:spcAft>
              <a:buSzPts val="2400"/>
              <a:buFont typeface="Open Sans"/>
              <a:buChar char="●"/>
            </a:pPr>
            <a:r>
              <a:rPr lang="en-US" sz="2400" b="1">
                <a:highlight>
                  <a:schemeClr val="lt1"/>
                </a:highlight>
                <a:latin typeface="Arial"/>
                <a:ea typeface="Arial"/>
                <a:cs typeface="Arial"/>
                <a:sym typeface="Arial"/>
              </a:rPr>
              <a:t>apply</a:t>
            </a:r>
            <a:r>
              <a:rPr lang="en-US" sz="2400">
                <a:highlight>
                  <a:schemeClr val="lt1"/>
                </a:highlight>
                <a:latin typeface="Arial"/>
                <a:ea typeface="Arial"/>
                <a:cs typeface="Arial"/>
                <a:sym typeface="Arial"/>
              </a:rPr>
              <a:t> the learning to their decisions and actions.</a:t>
            </a:r>
            <a:endParaRPr sz="2400">
              <a:latin typeface="Arial"/>
              <a:ea typeface="Arial"/>
              <a:cs typeface="Arial"/>
              <a:sym typeface="Arial"/>
            </a:endParaRPr>
          </a:p>
        </p:txBody>
      </p:sp>
      <p:pic>
        <p:nvPicPr>
          <p:cNvPr id="232" name="Google Shape;232;p35" descr="Experiential Learning Cycle&#10;&#10;A circle that shows the Experiential Learning Cycle. Local, National and Global are at the top with Onsite, Blended and Virtual along the bottom. There is a circle in the centre with the word Student with Participate, Reflect and Apply connected to the student circle."/>
          <p:cNvPicPr preferRelativeResize="0"/>
          <p:nvPr/>
        </p:nvPicPr>
        <p:blipFill rotWithShape="1">
          <a:blip r:embed="rId3">
            <a:alphaModFix/>
          </a:blip>
          <a:srcRect/>
          <a:stretch/>
        </p:blipFill>
        <p:spPr>
          <a:xfrm>
            <a:off x="6678625" y="751325"/>
            <a:ext cx="5472325" cy="53553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6"/>
          <p:cNvSpPr txBox="1">
            <a:spLocks noGrp="1"/>
          </p:cNvSpPr>
          <p:nvPr>
            <p:ph type="title"/>
          </p:nvPr>
        </p:nvSpPr>
        <p:spPr>
          <a:xfrm>
            <a:off x="838200" y="16817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dirty="0">
                <a:latin typeface="Arial"/>
                <a:ea typeface="Arial"/>
                <a:cs typeface="Arial"/>
                <a:sym typeface="Arial"/>
              </a:rPr>
              <a:t>Long Range Plans - An Overview</a:t>
            </a:r>
            <a:endParaRPr dirty="0"/>
          </a:p>
        </p:txBody>
      </p:sp>
      <p:sp>
        <p:nvSpPr>
          <p:cNvPr id="238" name="Google Shape;238;p36"/>
          <p:cNvSpPr txBox="1"/>
          <p:nvPr/>
        </p:nvSpPr>
        <p:spPr>
          <a:xfrm>
            <a:off x="214875" y="1360850"/>
            <a:ext cx="11782200" cy="960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1000"/>
              </a:spcBef>
              <a:spcAft>
                <a:spcPts val="0"/>
              </a:spcAft>
              <a:buNone/>
            </a:pPr>
            <a:r>
              <a:rPr lang="en-US" sz="2800" u="sng">
                <a:solidFill>
                  <a:schemeClr val="hlink"/>
                </a:solidFill>
                <a:hlinkClick r:id="rId3"/>
              </a:rPr>
              <a:t>Grade 8 Long Range Plan Model 1 | Ontario Elementary Science Curriculum</a:t>
            </a:r>
            <a:r>
              <a:rPr lang="en-US" sz="2800">
                <a:solidFill>
                  <a:schemeClr val="dk1"/>
                </a:solidFill>
              </a:rPr>
              <a:t> </a:t>
            </a:r>
            <a:endParaRPr>
              <a:latin typeface="Calibri"/>
              <a:ea typeface="Calibri"/>
              <a:cs typeface="Calibri"/>
              <a:sym typeface="Calibri"/>
            </a:endParaRPr>
          </a:p>
        </p:txBody>
      </p:sp>
      <p:sp>
        <p:nvSpPr>
          <p:cNvPr id="239" name="Google Shape;239;p36">
            <a:extLst>
              <a:ext uri="{C183D7F6-B498-43B3-948B-1728B52AA6E4}">
                <adec:decorative xmlns:adec="http://schemas.microsoft.com/office/drawing/2017/decorative" val="1"/>
              </a:ext>
            </a:extLst>
          </p:cNvPr>
          <p:cNvSpPr/>
          <p:nvPr/>
        </p:nvSpPr>
        <p:spPr>
          <a:xfrm>
            <a:off x="4566025" y="3634925"/>
            <a:ext cx="3205200" cy="2256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6"/>
          <p:cNvSpPr txBox="1"/>
          <p:nvPr/>
        </p:nvSpPr>
        <p:spPr>
          <a:xfrm>
            <a:off x="4870375" y="4116575"/>
            <a:ext cx="25965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dirty="0">
                <a:latin typeface="Calibri"/>
                <a:ea typeface="Calibri"/>
                <a:cs typeface="Calibri"/>
                <a:sym typeface="Calibri"/>
              </a:rPr>
              <a:t>September/ October Big Idea: Water - Economic, Social and Environmental Impacts</a:t>
            </a:r>
            <a:endParaRPr sz="1800" dirty="0">
              <a:latin typeface="Calibri"/>
              <a:ea typeface="Calibri"/>
              <a:cs typeface="Calibri"/>
              <a:sym typeface="Calibri"/>
            </a:endParaRPr>
          </a:p>
        </p:txBody>
      </p:sp>
      <p:cxnSp>
        <p:nvCxnSpPr>
          <p:cNvPr id="241" name="Google Shape;241;p36">
            <a:extLst>
              <a:ext uri="{C183D7F6-B498-43B3-948B-1728B52AA6E4}">
                <adec:decorative xmlns:adec="http://schemas.microsoft.com/office/drawing/2017/decorative" val="1"/>
              </a:ext>
            </a:extLst>
          </p:cNvPr>
          <p:cNvCxnSpPr/>
          <p:nvPr/>
        </p:nvCxnSpPr>
        <p:spPr>
          <a:xfrm rot="10800000">
            <a:off x="4172075" y="3491625"/>
            <a:ext cx="859500" cy="465600"/>
          </a:xfrm>
          <a:prstGeom prst="straightConnector1">
            <a:avLst/>
          </a:prstGeom>
          <a:noFill/>
          <a:ln w="19050" cap="flat" cmpd="sng">
            <a:solidFill>
              <a:srgbClr val="0000FF"/>
            </a:solidFill>
            <a:prstDash val="solid"/>
            <a:round/>
            <a:headEnd type="none" w="med" len="med"/>
            <a:tailEnd type="triangle" w="med" len="med"/>
          </a:ln>
        </p:spPr>
      </p:cxnSp>
      <p:sp>
        <p:nvSpPr>
          <p:cNvPr id="242" name="Google Shape;242;p36">
            <a:extLst>
              <a:ext uri="{C183D7F6-B498-43B3-948B-1728B52AA6E4}">
                <adec:decorative xmlns:adec="http://schemas.microsoft.com/office/drawing/2017/decorative" val="1"/>
              </a:ext>
            </a:extLst>
          </p:cNvPr>
          <p:cNvSpPr/>
          <p:nvPr/>
        </p:nvSpPr>
        <p:spPr>
          <a:xfrm>
            <a:off x="537175" y="2256150"/>
            <a:ext cx="3438000" cy="1325700"/>
          </a:xfrm>
          <a:prstGeom prst="flowChartAlternate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4" name="Google Shape;244;p36" descr="question mark icon representing A1.1 Scientific Research"/>
          <p:cNvPicPr preferRelativeResize="0"/>
          <p:nvPr/>
        </p:nvPicPr>
        <p:blipFill>
          <a:blip r:embed="rId4">
            <a:alphaModFix/>
          </a:blip>
          <a:stretch>
            <a:fillRect/>
          </a:stretch>
        </p:blipFill>
        <p:spPr>
          <a:xfrm>
            <a:off x="635875" y="2766600"/>
            <a:ext cx="304800" cy="304800"/>
          </a:xfrm>
          <a:prstGeom prst="rect">
            <a:avLst/>
          </a:prstGeom>
          <a:noFill/>
          <a:ln>
            <a:noFill/>
          </a:ln>
        </p:spPr>
      </p:pic>
      <p:pic>
        <p:nvPicPr>
          <p:cNvPr id="245" name="Google Shape;245;p36" descr="laboratory flask icon representing strand A1.2 Scientific Research"/>
          <p:cNvPicPr preferRelativeResize="0"/>
          <p:nvPr/>
        </p:nvPicPr>
        <p:blipFill>
          <a:blip r:embed="rId5">
            <a:alphaModFix/>
          </a:blip>
          <a:stretch>
            <a:fillRect/>
          </a:stretch>
        </p:blipFill>
        <p:spPr>
          <a:xfrm>
            <a:off x="1334225" y="2867775"/>
            <a:ext cx="314325" cy="314325"/>
          </a:xfrm>
          <a:prstGeom prst="rect">
            <a:avLst/>
          </a:prstGeom>
          <a:noFill/>
          <a:ln>
            <a:noFill/>
          </a:ln>
        </p:spPr>
      </p:pic>
      <p:pic>
        <p:nvPicPr>
          <p:cNvPr id="246" name="Google Shape;246;p36" descr="health and safety cross icon representing strand A1.4 Safety "/>
          <p:cNvPicPr preferRelativeResize="0"/>
          <p:nvPr/>
        </p:nvPicPr>
        <p:blipFill>
          <a:blip r:embed="rId6">
            <a:alphaModFix/>
          </a:blip>
          <a:stretch>
            <a:fillRect/>
          </a:stretch>
        </p:blipFill>
        <p:spPr>
          <a:xfrm>
            <a:off x="2094250" y="2442750"/>
            <a:ext cx="323850" cy="323850"/>
          </a:xfrm>
          <a:prstGeom prst="rect">
            <a:avLst/>
          </a:prstGeom>
          <a:noFill/>
          <a:ln>
            <a:noFill/>
          </a:ln>
        </p:spPr>
      </p:pic>
      <p:pic>
        <p:nvPicPr>
          <p:cNvPr id="247" name="Google Shape;247;p36" descr="gear icon representing strand A1.3 Engineering Design "/>
          <p:cNvPicPr preferRelativeResize="0"/>
          <p:nvPr/>
        </p:nvPicPr>
        <p:blipFill>
          <a:blip r:embed="rId7">
            <a:alphaModFix/>
          </a:blip>
          <a:stretch>
            <a:fillRect/>
          </a:stretch>
        </p:blipFill>
        <p:spPr>
          <a:xfrm>
            <a:off x="2060913" y="3071400"/>
            <a:ext cx="390525" cy="390525"/>
          </a:xfrm>
          <a:prstGeom prst="rect">
            <a:avLst/>
          </a:prstGeom>
          <a:noFill/>
          <a:ln>
            <a:noFill/>
          </a:ln>
        </p:spPr>
      </p:pic>
      <p:pic>
        <p:nvPicPr>
          <p:cNvPr id="248" name="Google Shape;248;p36" descr="two people talking icon representing strand A1.5 Communication"/>
          <p:cNvPicPr preferRelativeResize="0"/>
          <p:nvPr/>
        </p:nvPicPr>
        <p:blipFill>
          <a:blip r:embed="rId8">
            <a:alphaModFix/>
          </a:blip>
          <a:stretch>
            <a:fillRect/>
          </a:stretch>
        </p:blipFill>
        <p:spPr>
          <a:xfrm>
            <a:off x="2748775" y="2766600"/>
            <a:ext cx="257175" cy="257175"/>
          </a:xfrm>
          <a:prstGeom prst="rect">
            <a:avLst/>
          </a:prstGeom>
          <a:noFill/>
          <a:ln>
            <a:noFill/>
          </a:ln>
        </p:spPr>
      </p:pic>
      <p:pic>
        <p:nvPicPr>
          <p:cNvPr id="249" name="Google Shape;249;p36" descr="computer icon representing strand A2 Coding and Emerging Technologies"/>
          <p:cNvPicPr preferRelativeResize="0"/>
          <p:nvPr/>
        </p:nvPicPr>
        <p:blipFill>
          <a:blip r:embed="rId9">
            <a:alphaModFix/>
          </a:blip>
          <a:stretch>
            <a:fillRect/>
          </a:stretch>
        </p:blipFill>
        <p:spPr>
          <a:xfrm>
            <a:off x="3339675" y="2452275"/>
            <a:ext cx="304800" cy="304800"/>
          </a:xfrm>
          <a:prstGeom prst="rect">
            <a:avLst/>
          </a:prstGeom>
          <a:noFill/>
          <a:ln>
            <a:noFill/>
          </a:ln>
        </p:spPr>
      </p:pic>
      <p:pic>
        <p:nvPicPr>
          <p:cNvPr id="250" name="Google Shape;250;p36" descr="globe icon representing strand A13 Applications, Connections and Contributions"/>
          <p:cNvPicPr preferRelativeResize="0"/>
          <p:nvPr/>
        </p:nvPicPr>
        <p:blipFill>
          <a:blip r:embed="rId10">
            <a:alphaModFix/>
          </a:blip>
          <a:stretch>
            <a:fillRect/>
          </a:stretch>
        </p:blipFill>
        <p:spPr>
          <a:xfrm>
            <a:off x="3339675" y="3128550"/>
            <a:ext cx="352425" cy="276225"/>
          </a:xfrm>
          <a:prstGeom prst="rect">
            <a:avLst/>
          </a:prstGeom>
          <a:noFill/>
          <a:ln>
            <a:noFill/>
          </a:ln>
        </p:spPr>
      </p:pic>
      <p:cxnSp>
        <p:nvCxnSpPr>
          <p:cNvPr id="251" name="Google Shape;251;p36">
            <a:extLst>
              <a:ext uri="{C183D7F6-B498-43B3-948B-1728B52AA6E4}">
                <adec:decorative xmlns:adec="http://schemas.microsoft.com/office/drawing/2017/decorative" val="1"/>
              </a:ext>
            </a:extLst>
          </p:cNvPr>
          <p:cNvCxnSpPr/>
          <p:nvPr/>
        </p:nvCxnSpPr>
        <p:spPr>
          <a:xfrm rot="10800000" flipH="1">
            <a:off x="7287750" y="3402125"/>
            <a:ext cx="966900" cy="519300"/>
          </a:xfrm>
          <a:prstGeom prst="straightConnector1">
            <a:avLst/>
          </a:prstGeom>
          <a:noFill/>
          <a:ln w="19050" cap="flat" cmpd="sng">
            <a:solidFill>
              <a:srgbClr val="0000FF"/>
            </a:solidFill>
            <a:prstDash val="solid"/>
            <a:round/>
            <a:headEnd type="none" w="med" len="med"/>
            <a:tailEnd type="triangle" w="med" len="med"/>
          </a:ln>
        </p:spPr>
      </p:cxnSp>
      <p:sp>
        <p:nvSpPr>
          <p:cNvPr id="252" name="Google Shape;252;p36">
            <a:extLst>
              <a:ext uri="{C183D7F6-B498-43B3-948B-1728B52AA6E4}">
                <adec:decorative xmlns:adec="http://schemas.microsoft.com/office/drawing/2017/decorative" val="1"/>
              </a:ext>
            </a:extLst>
          </p:cNvPr>
          <p:cNvSpPr/>
          <p:nvPr/>
        </p:nvSpPr>
        <p:spPr>
          <a:xfrm>
            <a:off x="8559075" y="2452275"/>
            <a:ext cx="3438000" cy="1847100"/>
          </a:xfrm>
          <a:prstGeom prst="flowChartAlternate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6"/>
          <p:cNvSpPr txBox="1"/>
          <p:nvPr/>
        </p:nvSpPr>
        <p:spPr>
          <a:xfrm>
            <a:off x="8639775" y="2505450"/>
            <a:ext cx="32856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dirty="0">
                <a:latin typeface="Calibri"/>
                <a:ea typeface="Calibri"/>
                <a:cs typeface="Calibri"/>
                <a:sym typeface="Calibri"/>
              </a:rPr>
              <a:t>Strand B: Life Systems</a:t>
            </a:r>
            <a:endParaRPr sz="1800" dirty="0">
              <a:latin typeface="Calibri"/>
              <a:ea typeface="Calibri"/>
              <a:cs typeface="Calibri"/>
              <a:sym typeface="Calibri"/>
            </a:endParaRPr>
          </a:p>
          <a:p>
            <a:pPr marL="0" lvl="0" indent="0" algn="l" rtl="0">
              <a:spcBef>
                <a:spcPts val="0"/>
              </a:spcBef>
              <a:spcAft>
                <a:spcPts val="0"/>
              </a:spcAft>
              <a:buNone/>
            </a:pPr>
            <a:r>
              <a:rPr lang="en-US" sz="1800" dirty="0">
                <a:latin typeface="Calibri"/>
                <a:ea typeface="Calibri"/>
                <a:cs typeface="Calibri"/>
                <a:sym typeface="Calibri"/>
              </a:rPr>
              <a:t>Strand C: Matter and Fluids</a:t>
            </a:r>
            <a:endParaRPr sz="1800" dirty="0">
              <a:latin typeface="Calibri"/>
              <a:ea typeface="Calibri"/>
              <a:cs typeface="Calibri"/>
              <a:sym typeface="Calibri"/>
            </a:endParaRPr>
          </a:p>
          <a:p>
            <a:pPr marL="0" lvl="0" indent="0" algn="l" rtl="0">
              <a:spcBef>
                <a:spcPts val="0"/>
              </a:spcBef>
              <a:spcAft>
                <a:spcPts val="0"/>
              </a:spcAft>
              <a:buNone/>
            </a:pPr>
            <a:r>
              <a:rPr lang="en-US" sz="1800" dirty="0">
                <a:latin typeface="Calibri"/>
                <a:ea typeface="Calibri"/>
                <a:cs typeface="Calibri"/>
                <a:sym typeface="Calibri"/>
              </a:rPr>
              <a:t>Strand D: Structures and Mechanisms</a:t>
            </a:r>
            <a:endParaRPr sz="1800" dirty="0">
              <a:latin typeface="Calibri"/>
              <a:ea typeface="Calibri"/>
              <a:cs typeface="Calibri"/>
              <a:sym typeface="Calibri"/>
            </a:endParaRPr>
          </a:p>
          <a:p>
            <a:pPr marL="0" lvl="0" indent="0" algn="l" rtl="0">
              <a:spcBef>
                <a:spcPts val="0"/>
              </a:spcBef>
              <a:spcAft>
                <a:spcPts val="0"/>
              </a:spcAft>
              <a:buNone/>
            </a:pPr>
            <a:r>
              <a:rPr lang="en-US" sz="1800" dirty="0">
                <a:latin typeface="Calibri"/>
                <a:ea typeface="Calibri"/>
                <a:cs typeface="Calibri"/>
                <a:sym typeface="Calibri"/>
              </a:rPr>
              <a:t>Strand E: Earth and Space Systems</a:t>
            </a:r>
            <a:endParaRPr sz="1800" dirty="0">
              <a:latin typeface="Calibri"/>
              <a:ea typeface="Calibri"/>
              <a:cs typeface="Calibri"/>
              <a:sym typeface="Calibri"/>
            </a:endParaRPr>
          </a:p>
        </p:txBody>
      </p:sp>
      <p:cxnSp>
        <p:nvCxnSpPr>
          <p:cNvPr id="254" name="Google Shape;254;p36">
            <a:extLst>
              <a:ext uri="{C183D7F6-B498-43B3-948B-1728B52AA6E4}">
                <adec:decorative xmlns:adec="http://schemas.microsoft.com/office/drawing/2017/decorative" val="1"/>
              </a:ext>
            </a:extLst>
          </p:cNvPr>
          <p:cNvCxnSpPr/>
          <p:nvPr/>
        </p:nvCxnSpPr>
        <p:spPr>
          <a:xfrm>
            <a:off x="3975175" y="2919000"/>
            <a:ext cx="4422900" cy="17700"/>
          </a:xfrm>
          <a:prstGeom prst="straightConnector1">
            <a:avLst/>
          </a:prstGeom>
          <a:noFill/>
          <a:ln w="19050" cap="flat" cmpd="sng">
            <a:solidFill>
              <a:srgbClr val="0000FF"/>
            </a:solidFill>
            <a:prstDash val="solid"/>
            <a:round/>
            <a:headEnd type="none" w="med" len="med"/>
            <a:tailEnd type="triangle" w="med" len="med"/>
          </a:ln>
        </p:spPr>
      </p:cxnSp>
      <p:cxnSp>
        <p:nvCxnSpPr>
          <p:cNvPr id="255" name="Google Shape;255;p36">
            <a:extLst>
              <a:ext uri="{C183D7F6-B498-43B3-948B-1728B52AA6E4}">
                <adec:decorative xmlns:adec="http://schemas.microsoft.com/office/drawing/2017/decorative" val="1"/>
              </a:ext>
            </a:extLst>
          </p:cNvPr>
          <p:cNvCxnSpPr>
            <a:stCxn id="239" idx="2"/>
          </p:cNvCxnSpPr>
          <p:nvPr/>
        </p:nvCxnSpPr>
        <p:spPr>
          <a:xfrm flipH="1">
            <a:off x="3831925" y="4763075"/>
            <a:ext cx="734100" cy="304200"/>
          </a:xfrm>
          <a:prstGeom prst="straightConnector1">
            <a:avLst/>
          </a:prstGeom>
          <a:noFill/>
          <a:ln w="19050" cap="flat" cmpd="sng">
            <a:solidFill>
              <a:srgbClr val="0000FF"/>
            </a:solidFill>
            <a:prstDash val="solid"/>
            <a:round/>
            <a:headEnd type="none" w="med" len="med"/>
            <a:tailEnd type="triangle" w="med" len="med"/>
          </a:ln>
        </p:spPr>
      </p:cxnSp>
      <p:sp>
        <p:nvSpPr>
          <p:cNvPr id="256" name="Google Shape;256;p36">
            <a:extLst>
              <a:ext uri="{C183D7F6-B498-43B3-948B-1728B52AA6E4}">
                <adec:decorative xmlns:adec="http://schemas.microsoft.com/office/drawing/2017/decorative" val="1"/>
              </a:ext>
            </a:extLst>
          </p:cNvPr>
          <p:cNvSpPr/>
          <p:nvPr/>
        </p:nvSpPr>
        <p:spPr>
          <a:xfrm>
            <a:off x="214875" y="4556000"/>
            <a:ext cx="3438000" cy="1847100"/>
          </a:xfrm>
          <a:prstGeom prst="flowChartAlternate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6"/>
          <p:cNvSpPr txBox="1"/>
          <p:nvPr/>
        </p:nvSpPr>
        <p:spPr>
          <a:xfrm>
            <a:off x="376075" y="4556000"/>
            <a:ext cx="31515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latin typeface="Calibri"/>
                <a:ea typeface="Calibri"/>
                <a:cs typeface="Calibri"/>
                <a:sym typeface="Calibri"/>
              </a:rPr>
              <a:t>Cross Curricular Connections:</a:t>
            </a:r>
            <a:endParaRPr sz="1800">
              <a:latin typeface="Calibri"/>
              <a:ea typeface="Calibri"/>
              <a:cs typeface="Calibri"/>
              <a:sym typeface="Calibri"/>
            </a:endParaRPr>
          </a:p>
          <a:p>
            <a:pPr marL="0" lvl="0" indent="0" algn="l" rtl="0">
              <a:spcBef>
                <a:spcPts val="0"/>
              </a:spcBef>
              <a:spcAft>
                <a:spcPts val="0"/>
              </a:spcAft>
              <a:buNone/>
            </a:pPr>
            <a:r>
              <a:rPr lang="en-US" sz="1800">
                <a:latin typeface="Calibri"/>
                <a:ea typeface="Calibri"/>
                <a:cs typeface="Calibri"/>
                <a:sym typeface="Calibri"/>
              </a:rPr>
              <a:t>Geography</a:t>
            </a:r>
            <a:endParaRPr sz="1800">
              <a:latin typeface="Calibri"/>
              <a:ea typeface="Calibri"/>
              <a:cs typeface="Calibri"/>
              <a:sym typeface="Calibri"/>
            </a:endParaRPr>
          </a:p>
          <a:p>
            <a:pPr marL="0" lvl="0" indent="0" algn="l" rtl="0">
              <a:spcBef>
                <a:spcPts val="0"/>
              </a:spcBef>
              <a:spcAft>
                <a:spcPts val="0"/>
              </a:spcAft>
              <a:buNone/>
            </a:pPr>
            <a:r>
              <a:rPr lang="en-US" sz="1800">
                <a:latin typeface="Calibri"/>
                <a:ea typeface="Calibri"/>
                <a:cs typeface="Calibri"/>
                <a:sym typeface="Calibri"/>
              </a:rPr>
              <a:t>History</a:t>
            </a:r>
            <a:endParaRPr sz="1800">
              <a:latin typeface="Calibri"/>
              <a:ea typeface="Calibri"/>
              <a:cs typeface="Calibri"/>
              <a:sym typeface="Calibri"/>
            </a:endParaRPr>
          </a:p>
          <a:p>
            <a:pPr marL="0" lvl="0" indent="0" algn="l" rtl="0">
              <a:spcBef>
                <a:spcPts val="0"/>
              </a:spcBef>
              <a:spcAft>
                <a:spcPts val="0"/>
              </a:spcAft>
              <a:buNone/>
            </a:pPr>
            <a:r>
              <a:rPr lang="en-US" sz="1800">
                <a:latin typeface="Calibri"/>
                <a:ea typeface="Calibri"/>
                <a:cs typeface="Calibri"/>
                <a:sym typeface="Calibri"/>
              </a:rPr>
              <a:t>Mathematics</a:t>
            </a:r>
            <a:endParaRPr sz="1800">
              <a:latin typeface="Calibri"/>
              <a:ea typeface="Calibri"/>
              <a:cs typeface="Calibri"/>
              <a:sym typeface="Calibri"/>
            </a:endParaRPr>
          </a:p>
          <a:p>
            <a:pPr marL="0" lvl="0" indent="0" algn="l" rtl="0">
              <a:spcBef>
                <a:spcPts val="0"/>
              </a:spcBef>
              <a:spcAft>
                <a:spcPts val="0"/>
              </a:spcAft>
              <a:buNone/>
            </a:pPr>
            <a:r>
              <a:rPr lang="en-US" sz="1800">
                <a:latin typeface="Calibri"/>
                <a:ea typeface="Calibri"/>
                <a:cs typeface="Calibri"/>
                <a:sym typeface="Calibri"/>
              </a:rPr>
              <a:t>Language </a:t>
            </a:r>
            <a:endParaRPr sz="1800">
              <a:latin typeface="Calibri"/>
              <a:ea typeface="Calibri"/>
              <a:cs typeface="Calibri"/>
              <a:sym typeface="Calibri"/>
            </a:endParaRPr>
          </a:p>
          <a:p>
            <a:pPr marL="0" lvl="0" indent="0" algn="l" rtl="0">
              <a:spcBef>
                <a:spcPts val="0"/>
              </a:spcBef>
              <a:spcAft>
                <a:spcPts val="0"/>
              </a:spcAft>
              <a:buNone/>
            </a:pPr>
            <a:r>
              <a:rPr lang="en-US" sz="1800">
                <a:latin typeface="Calibri"/>
                <a:ea typeface="Calibri"/>
                <a:cs typeface="Calibri"/>
                <a:sym typeface="Calibri"/>
              </a:rPr>
              <a:t>Skilled Trades</a:t>
            </a:r>
            <a:endParaRPr sz="1800">
              <a:latin typeface="Calibri"/>
              <a:ea typeface="Calibri"/>
              <a:cs typeface="Calibri"/>
              <a:sym typeface="Calibri"/>
            </a:endParaRPr>
          </a:p>
          <a:p>
            <a:pPr marL="0" lvl="0" indent="0" algn="l" rtl="0">
              <a:spcBef>
                <a:spcPts val="0"/>
              </a:spcBef>
              <a:spcAft>
                <a:spcPts val="0"/>
              </a:spcAft>
              <a:buNone/>
            </a:pPr>
            <a:endParaRPr sz="1800">
              <a:latin typeface="Calibri"/>
              <a:ea typeface="Calibri"/>
              <a:cs typeface="Calibri"/>
              <a:sym typeface="Calibri"/>
            </a:endParaRPr>
          </a:p>
        </p:txBody>
      </p:sp>
      <p:cxnSp>
        <p:nvCxnSpPr>
          <p:cNvPr id="258" name="Google Shape;258;p36">
            <a:extLst>
              <a:ext uri="{C183D7F6-B498-43B3-948B-1728B52AA6E4}">
                <adec:decorative xmlns:adec="http://schemas.microsoft.com/office/drawing/2017/decorative" val="1"/>
              </a:ext>
            </a:extLst>
          </p:cNvPr>
          <p:cNvCxnSpPr/>
          <p:nvPr/>
        </p:nvCxnSpPr>
        <p:spPr>
          <a:xfrm>
            <a:off x="1898025" y="3706550"/>
            <a:ext cx="18000" cy="573000"/>
          </a:xfrm>
          <a:prstGeom prst="straightConnector1">
            <a:avLst/>
          </a:prstGeom>
          <a:noFill/>
          <a:ln w="19050" cap="flat" cmpd="sng">
            <a:solidFill>
              <a:srgbClr val="0000FF"/>
            </a:solidFill>
            <a:prstDash val="solid"/>
            <a:round/>
            <a:headEnd type="none" w="med" len="med"/>
            <a:tailEnd type="triangle" w="med" len="med"/>
          </a:ln>
        </p:spPr>
      </p:cxnSp>
      <p:sp>
        <p:nvSpPr>
          <p:cNvPr id="259" name="Google Shape;259;p36">
            <a:extLst>
              <a:ext uri="{C183D7F6-B498-43B3-948B-1728B52AA6E4}">
                <adec:decorative xmlns:adec="http://schemas.microsoft.com/office/drawing/2017/decorative" val="1"/>
              </a:ext>
            </a:extLst>
          </p:cNvPr>
          <p:cNvSpPr/>
          <p:nvPr/>
        </p:nvSpPr>
        <p:spPr>
          <a:xfrm>
            <a:off x="8559075" y="5364125"/>
            <a:ext cx="3438000" cy="1325700"/>
          </a:xfrm>
          <a:prstGeom prst="flowChartAlternate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0" name="Google Shape;260;p36">
            <a:extLst>
              <a:ext uri="{C183D7F6-B498-43B3-948B-1728B52AA6E4}">
                <adec:decorative xmlns:adec="http://schemas.microsoft.com/office/drawing/2017/decorative" val="1"/>
              </a:ext>
            </a:extLst>
          </p:cNvPr>
          <p:cNvCxnSpPr/>
          <p:nvPr/>
        </p:nvCxnSpPr>
        <p:spPr>
          <a:xfrm>
            <a:off x="7583075" y="5343650"/>
            <a:ext cx="859800" cy="548700"/>
          </a:xfrm>
          <a:prstGeom prst="straightConnector1">
            <a:avLst/>
          </a:prstGeom>
          <a:noFill/>
          <a:ln w="19050" cap="flat" cmpd="sng">
            <a:solidFill>
              <a:srgbClr val="0000FF"/>
            </a:solidFill>
            <a:prstDash val="solid"/>
            <a:round/>
            <a:headEnd type="none" w="med" len="med"/>
            <a:tailEnd type="triangle" w="med" len="med"/>
          </a:ln>
        </p:spPr>
      </p:cxnSp>
      <p:sp>
        <p:nvSpPr>
          <p:cNvPr id="261" name="Google Shape;261;p36"/>
          <p:cNvSpPr txBox="1"/>
          <p:nvPr/>
        </p:nvSpPr>
        <p:spPr>
          <a:xfrm>
            <a:off x="8684375" y="5364125"/>
            <a:ext cx="30081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latin typeface="Calibri"/>
                <a:ea typeface="Calibri"/>
                <a:cs typeface="Calibri"/>
                <a:sym typeface="Calibri"/>
              </a:rPr>
              <a:t>Resources:</a:t>
            </a:r>
            <a:endParaRPr sz="1800">
              <a:latin typeface="Calibri"/>
              <a:ea typeface="Calibri"/>
              <a:cs typeface="Calibri"/>
              <a:sym typeface="Calibri"/>
            </a:endParaRPr>
          </a:p>
          <a:p>
            <a:pPr marL="0" lvl="0" indent="0" algn="l" rtl="0">
              <a:spcBef>
                <a:spcPts val="0"/>
              </a:spcBef>
              <a:spcAft>
                <a:spcPts val="0"/>
              </a:spcAft>
              <a:buNone/>
            </a:pPr>
            <a:r>
              <a:rPr lang="en-US" sz="1800">
                <a:latin typeface="Calibri"/>
                <a:ea typeface="Calibri"/>
                <a:cs typeface="Calibri"/>
                <a:sym typeface="Calibri"/>
              </a:rPr>
              <a:t>Links to specific activities, extensions, lesson plans, articles, videos, etc. </a:t>
            </a:r>
            <a:endParaRPr sz="1800">
              <a:latin typeface="Calibri"/>
              <a:ea typeface="Calibri"/>
              <a:cs typeface="Calibri"/>
              <a:sym typeface="Calibri"/>
            </a:endParaRPr>
          </a:p>
        </p:txBody>
      </p:sp>
      <p:sp>
        <p:nvSpPr>
          <p:cNvPr id="243" name="Google Shape;243;p36"/>
          <p:cNvSpPr txBox="1"/>
          <p:nvPr/>
        </p:nvSpPr>
        <p:spPr>
          <a:xfrm>
            <a:off x="725400" y="2321450"/>
            <a:ext cx="30081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latin typeface="Calibri"/>
                <a:ea typeface="Calibri"/>
                <a:cs typeface="Calibri"/>
                <a:sym typeface="Calibri"/>
              </a:rPr>
              <a:t>Strand A:</a:t>
            </a:r>
            <a:endParaRPr sz="1800">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7"/>
          <p:cNvSpPr txBox="1">
            <a:spLocks noGrp="1"/>
          </p:cNvSpPr>
          <p:nvPr>
            <p:ph type="title"/>
          </p:nvPr>
        </p:nvSpPr>
        <p:spPr>
          <a:xfrm>
            <a:off x="838200" y="18607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dirty="0">
                <a:latin typeface="Arial"/>
                <a:ea typeface="Arial"/>
                <a:cs typeface="Arial"/>
                <a:sym typeface="Arial"/>
              </a:rPr>
              <a:t>Long Range Plan – Model A</a:t>
            </a:r>
            <a:endParaRPr dirty="0"/>
          </a:p>
        </p:txBody>
      </p:sp>
      <p:pic>
        <p:nvPicPr>
          <p:cNvPr id="267" name="Google Shape;267;p37" descr="Screenshot of page from Long Range Plan Model A highlighting 3 phrases.  In the first paragraph the phrase 'Big Idea revolves around Water' is circled.  In the second paragraph, the first word 'Materials' is circled in red and in the third paragraph the first two words 'Community Connections' is circled in red."/>
          <p:cNvPicPr preferRelativeResize="0"/>
          <p:nvPr/>
        </p:nvPicPr>
        <p:blipFill>
          <a:blip r:embed="rId3">
            <a:alphaModFix/>
          </a:blip>
          <a:stretch>
            <a:fillRect/>
          </a:stretch>
        </p:blipFill>
        <p:spPr>
          <a:xfrm>
            <a:off x="504825" y="1413363"/>
            <a:ext cx="11182350" cy="3686175"/>
          </a:xfrm>
          <a:prstGeom prst="rect">
            <a:avLst/>
          </a:prstGeom>
          <a:noFill/>
          <a:ln>
            <a:noFill/>
          </a:ln>
        </p:spPr>
      </p:pic>
      <p:pic>
        <p:nvPicPr>
          <p:cNvPr id="268" name="Google Shape;268;p37" descr="The top header of the table from the Long Range Plan Model A is shown with the headings: Month or Suggested Timeline, Big Ideas and Guiding Questions for an Inquiry Stance, STEM Skills and Connections (Strand A), Strands and Expectations, Cross-Curricular Integrations, Resources."/>
          <p:cNvPicPr preferRelativeResize="0"/>
          <p:nvPr/>
        </p:nvPicPr>
        <p:blipFill>
          <a:blip r:embed="rId4">
            <a:alphaModFix/>
          </a:blip>
          <a:stretch>
            <a:fillRect/>
          </a:stretch>
        </p:blipFill>
        <p:spPr>
          <a:xfrm>
            <a:off x="523875" y="5484688"/>
            <a:ext cx="11144250" cy="790575"/>
          </a:xfrm>
          <a:prstGeom prst="rect">
            <a:avLst/>
          </a:prstGeom>
          <a:noFill/>
          <a:ln>
            <a:noFill/>
          </a:ln>
        </p:spPr>
      </p:pic>
      <p:sp>
        <p:nvSpPr>
          <p:cNvPr id="269" name="Google Shape;269;p37">
            <a:extLst>
              <a:ext uri="{C183D7F6-B498-43B3-948B-1728B52AA6E4}">
                <adec:decorative xmlns:adec="http://schemas.microsoft.com/office/drawing/2017/decorative" val="1"/>
              </a:ext>
            </a:extLst>
          </p:cNvPr>
          <p:cNvSpPr/>
          <p:nvPr/>
        </p:nvSpPr>
        <p:spPr>
          <a:xfrm>
            <a:off x="444050" y="2713600"/>
            <a:ext cx="819000" cy="325500"/>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7">
            <a:extLst>
              <a:ext uri="{C183D7F6-B498-43B3-948B-1728B52AA6E4}">
                <adec:decorative xmlns:adec="http://schemas.microsoft.com/office/drawing/2017/decorative" val="1"/>
              </a:ext>
            </a:extLst>
          </p:cNvPr>
          <p:cNvSpPr/>
          <p:nvPr/>
        </p:nvSpPr>
        <p:spPr>
          <a:xfrm>
            <a:off x="1553625" y="1662150"/>
            <a:ext cx="2166600" cy="325500"/>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7">
            <a:extLst>
              <a:ext uri="{C183D7F6-B498-43B3-948B-1728B52AA6E4}">
                <adec:decorative xmlns:adec="http://schemas.microsoft.com/office/drawing/2017/decorative" val="1"/>
              </a:ext>
            </a:extLst>
          </p:cNvPr>
          <p:cNvSpPr/>
          <p:nvPr/>
        </p:nvSpPr>
        <p:spPr>
          <a:xfrm>
            <a:off x="444050" y="3659800"/>
            <a:ext cx="1766400" cy="325500"/>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8"/>
          <p:cNvSpPr txBox="1">
            <a:spLocks noGrp="1"/>
          </p:cNvSpPr>
          <p:nvPr>
            <p:ph type="title"/>
          </p:nvPr>
        </p:nvSpPr>
        <p:spPr>
          <a:xfrm>
            <a:off x="838200" y="15025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a:latin typeface="Arial"/>
                <a:ea typeface="Arial"/>
                <a:cs typeface="Arial"/>
                <a:sym typeface="Arial"/>
              </a:rPr>
              <a:t>Long Range Planning – Model B</a:t>
            </a:r>
            <a:endParaRPr/>
          </a:p>
        </p:txBody>
      </p:sp>
      <p:pic>
        <p:nvPicPr>
          <p:cNvPr id="277" name="Google Shape;277;p3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52400" y="1234425"/>
            <a:ext cx="11658600" cy="4010025"/>
          </a:xfrm>
          <a:prstGeom prst="rect">
            <a:avLst/>
          </a:prstGeom>
          <a:noFill/>
          <a:ln>
            <a:noFill/>
          </a:ln>
        </p:spPr>
      </p:pic>
      <p:pic>
        <p:nvPicPr>
          <p:cNvPr id="278" name="Google Shape;278;p38" descr="The top header of the table from the Long Range Plan Model B is shown with the headings: Month or Suggested Timeline, STEM Skills and Connections, Guiding Questions, Cross-Curricular Integrations, Resources, First and Next Steps."/>
          <p:cNvPicPr preferRelativeResize="0"/>
          <p:nvPr/>
        </p:nvPicPr>
        <p:blipFill>
          <a:blip r:embed="rId4">
            <a:alphaModFix/>
          </a:blip>
          <a:stretch>
            <a:fillRect/>
          </a:stretch>
        </p:blipFill>
        <p:spPr>
          <a:xfrm>
            <a:off x="152400" y="5396850"/>
            <a:ext cx="11620500" cy="714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4" name="Google Shape;284;p3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b="1" dirty="0">
                <a:latin typeface="Arial"/>
                <a:ea typeface="Arial"/>
                <a:cs typeface="Arial"/>
                <a:sym typeface="Arial"/>
              </a:rPr>
              <a:t>Curriculum Resources - Location</a:t>
            </a:r>
            <a:endParaRPr b="1" dirty="0"/>
          </a:p>
        </p:txBody>
      </p:sp>
      <p:sp>
        <p:nvSpPr>
          <p:cNvPr id="286" name="Google Shape;286;p39"/>
          <p:cNvSpPr txBox="1"/>
          <p:nvPr/>
        </p:nvSpPr>
        <p:spPr>
          <a:xfrm>
            <a:off x="566375" y="1512000"/>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0000"/>
              </a:buClr>
              <a:buSzPts val="2800"/>
              <a:buChar char="•"/>
            </a:pPr>
            <a:r>
              <a:rPr lang="en-US" sz="2800"/>
              <a:t>Where to find these resources</a:t>
            </a:r>
            <a:endParaRPr sz="2800">
              <a:solidFill>
                <a:srgbClr val="000000"/>
              </a:solidFill>
            </a:endParaRPr>
          </a:p>
          <a:p>
            <a:pPr marL="0" lvl="0" indent="0" algn="l" rtl="0">
              <a:lnSpc>
                <a:spcPct val="90000"/>
              </a:lnSpc>
              <a:spcBef>
                <a:spcPts val="0"/>
              </a:spcBef>
              <a:spcAft>
                <a:spcPts val="0"/>
              </a:spcAft>
              <a:buNone/>
            </a:pPr>
            <a:endParaRPr sz="2800">
              <a:solidFill>
                <a:srgbClr val="000000"/>
              </a:solidFill>
            </a:endParaRPr>
          </a:p>
          <a:p>
            <a:pPr marL="177800" lvl="0" indent="0" algn="l" rtl="0">
              <a:lnSpc>
                <a:spcPct val="90000"/>
              </a:lnSpc>
              <a:spcBef>
                <a:spcPts val="1000"/>
              </a:spcBef>
              <a:spcAft>
                <a:spcPts val="0"/>
              </a:spcAft>
              <a:buNone/>
            </a:pPr>
            <a:endParaRPr sz="2800">
              <a:solidFill>
                <a:srgbClr val="000000"/>
              </a:solidFill>
              <a:latin typeface="Calibri"/>
              <a:ea typeface="Calibri"/>
              <a:cs typeface="Calibri"/>
              <a:sym typeface="Calibri"/>
            </a:endParaRPr>
          </a:p>
        </p:txBody>
      </p:sp>
      <p:pic>
        <p:nvPicPr>
          <p:cNvPr id="283" name="Google Shape;283;p39" descr="Screenshot of Scitech Ontario web site&#10;&#10;Screenshot of web site showing an orange arrow pointing to the URL scitechontario.ca and another orange arrow pointing to an option that says, &quot;Curriculum Resources&quot;"/>
          <p:cNvPicPr preferRelativeResize="0"/>
          <p:nvPr/>
        </p:nvPicPr>
        <p:blipFill>
          <a:blip r:embed="rId3">
            <a:alphaModFix/>
          </a:blip>
          <a:stretch>
            <a:fillRect/>
          </a:stretch>
        </p:blipFill>
        <p:spPr>
          <a:xfrm>
            <a:off x="0" y="2025350"/>
            <a:ext cx="12192001" cy="4495789"/>
          </a:xfrm>
          <a:prstGeom prst="rect">
            <a:avLst/>
          </a:prstGeom>
          <a:noFill/>
          <a:ln>
            <a:noFill/>
          </a:ln>
        </p:spPr>
      </p:pic>
      <p:pic>
        <p:nvPicPr>
          <p:cNvPr id="285" name="Google Shape;285;p39">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9915050" y="167777"/>
            <a:ext cx="2034150" cy="2034126"/>
          </a:xfrm>
          <a:prstGeom prst="rect">
            <a:avLst/>
          </a:prstGeom>
          <a:noFill/>
          <a:ln>
            <a:noFill/>
          </a:ln>
        </p:spPr>
      </p:pic>
      <p:sp>
        <p:nvSpPr>
          <p:cNvPr id="287" name="Google Shape;287;p39" descr="arrow pointing to a browser bar with the website address scitechontario.ca"/>
          <p:cNvSpPr/>
          <p:nvPr/>
        </p:nvSpPr>
        <p:spPr>
          <a:xfrm rot="-2201092">
            <a:off x="2782747" y="1343053"/>
            <a:ext cx="1393507" cy="1012325"/>
          </a:xfrm>
          <a:prstGeom prst="leftArrow">
            <a:avLst>
              <a:gd name="adj1" fmla="val 50000"/>
              <a:gd name="adj2" fmla="val 50000"/>
            </a:avLst>
          </a:prstGeom>
          <a:solidFill>
            <a:srgbClr val="ED7D31"/>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9">
            <a:extLst>
              <a:ext uri="{C183D7F6-B498-43B3-948B-1728B52AA6E4}">
                <adec:decorative xmlns:adec="http://schemas.microsoft.com/office/drawing/2017/decorative" val="1"/>
              </a:ext>
            </a:extLst>
          </p:cNvPr>
          <p:cNvSpPr/>
          <p:nvPr/>
        </p:nvSpPr>
        <p:spPr>
          <a:xfrm rot="-2970871">
            <a:off x="7722404" y="3181369"/>
            <a:ext cx="1191211" cy="1012471"/>
          </a:xfrm>
          <a:prstGeom prst="leftArrow">
            <a:avLst>
              <a:gd name="adj1" fmla="val 50000"/>
              <a:gd name="adj2" fmla="val 50000"/>
            </a:avLst>
          </a:prstGeom>
          <a:solidFill>
            <a:srgbClr val="ED7D31"/>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0"/>
          <p:cNvSpPr txBox="1">
            <a:spLocks noGrp="1"/>
          </p:cNvSpPr>
          <p:nvPr>
            <p:ph type="title"/>
          </p:nvPr>
        </p:nvSpPr>
        <p:spPr>
          <a:xfrm>
            <a:off x="494700" y="365125"/>
            <a:ext cx="11202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dirty="0">
                <a:latin typeface="Arial"/>
                <a:ea typeface="Arial"/>
                <a:cs typeface="Arial"/>
                <a:sym typeface="Arial"/>
              </a:rPr>
              <a:t>Big Idea: Water - Environmental &amp; Social Impacts</a:t>
            </a:r>
            <a:endParaRPr b="1" dirty="0">
              <a:latin typeface="Arial"/>
              <a:ea typeface="Arial"/>
              <a:cs typeface="Arial"/>
              <a:sym typeface="Arial"/>
            </a:endParaRPr>
          </a:p>
        </p:txBody>
      </p:sp>
      <p:pic>
        <p:nvPicPr>
          <p:cNvPr id="294" name="Google Shape;294;p40" descr="sample of long range plan table with a red circle around the timeline 'December, January, February'."/>
          <p:cNvPicPr preferRelativeResize="0"/>
          <p:nvPr/>
        </p:nvPicPr>
        <p:blipFill>
          <a:blip r:embed="rId3">
            <a:alphaModFix/>
          </a:blip>
          <a:stretch>
            <a:fillRect/>
          </a:stretch>
        </p:blipFill>
        <p:spPr>
          <a:xfrm>
            <a:off x="151125" y="2389875"/>
            <a:ext cx="11889749" cy="4072175"/>
          </a:xfrm>
          <a:prstGeom prst="rect">
            <a:avLst/>
          </a:prstGeom>
          <a:noFill/>
          <a:ln>
            <a:noFill/>
          </a:ln>
        </p:spPr>
      </p:pic>
      <p:sp>
        <p:nvSpPr>
          <p:cNvPr id="295" name="Google Shape;295;p40"/>
          <p:cNvSpPr/>
          <p:nvPr/>
        </p:nvSpPr>
        <p:spPr>
          <a:xfrm>
            <a:off x="273550" y="1823175"/>
            <a:ext cx="8844000" cy="623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500"/>
              <a:t>The segment of the LRP - the activities align with this… </a:t>
            </a:r>
            <a:endParaRPr sz="2500"/>
          </a:p>
        </p:txBody>
      </p:sp>
      <p:sp>
        <p:nvSpPr>
          <p:cNvPr id="296" name="Google Shape;296;p40">
            <a:extLst>
              <a:ext uri="{C183D7F6-B498-43B3-948B-1728B52AA6E4}">
                <adec:decorative xmlns:adec="http://schemas.microsoft.com/office/drawing/2017/decorative" val="1"/>
              </a:ext>
            </a:extLst>
          </p:cNvPr>
          <p:cNvSpPr/>
          <p:nvPr/>
        </p:nvSpPr>
        <p:spPr>
          <a:xfrm>
            <a:off x="273550" y="2362175"/>
            <a:ext cx="1366500" cy="1325700"/>
          </a:xfrm>
          <a:prstGeom prst="ellipse">
            <a:avLst/>
          </a:prstGeom>
          <a:no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
                                        </p:tgtEl>
                                        <p:attrNameLst>
                                          <p:attrName>style.visibility</p:attrName>
                                        </p:attrNameLst>
                                      </p:cBhvr>
                                      <p:to>
                                        <p:strVal val="visible"/>
                                      </p:to>
                                    </p:set>
                                    <p:animEffect transition="in" filter="fade">
                                      <p:cBhvr>
                                        <p:cTn id="7" dur="1000"/>
                                        <p:tgtEl>
                                          <p:spTgt spid="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b="1" dirty="0">
                <a:latin typeface="Arial"/>
                <a:ea typeface="Arial"/>
                <a:cs typeface="Arial"/>
                <a:sym typeface="Arial"/>
              </a:rPr>
              <a:t>Curriculum Resources - Examples</a:t>
            </a:r>
            <a:endParaRPr b="1" dirty="0"/>
          </a:p>
        </p:txBody>
      </p:sp>
      <p:sp>
        <p:nvSpPr>
          <p:cNvPr id="302" name="Google Shape;302;p4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latin typeface="Arial"/>
                <a:ea typeface="Arial"/>
                <a:cs typeface="Arial"/>
                <a:sym typeface="Arial"/>
              </a:rPr>
              <a:t>Specific Examples</a:t>
            </a:r>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Connect to LRP Model</a:t>
            </a:r>
            <a:endParaRPr>
              <a:latin typeface="Arial"/>
              <a:ea typeface="Arial"/>
              <a:cs typeface="Arial"/>
              <a:sym typeface="Arial"/>
            </a:endParaRPr>
          </a:p>
          <a:p>
            <a:pPr marL="0" lvl="0" indent="0" algn="l" rtl="0">
              <a:lnSpc>
                <a:spcPct val="90000"/>
              </a:lnSpc>
              <a:spcBef>
                <a:spcPts val="1000"/>
              </a:spcBef>
              <a:spcAft>
                <a:spcPts val="0"/>
              </a:spcAft>
              <a:buNone/>
            </a:pPr>
            <a:endParaRPr>
              <a:latin typeface="Arial"/>
              <a:ea typeface="Arial"/>
              <a:cs typeface="Arial"/>
              <a:sym typeface="Arial"/>
            </a:endParaRPr>
          </a:p>
          <a:p>
            <a:pPr marL="0" lvl="0" indent="0" algn="l" rtl="0">
              <a:lnSpc>
                <a:spcPct val="90000"/>
              </a:lnSpc>
              <a:spcBef>
                <a:spcPts val="1000"/>
              </a:spcBef>
              <a:spcAft>
                <a:spcPts val="0"/>
              </a:spcAft>
              <a:buNone/>
            </a:pPr>
            <a:r>
              <a:rPr lang="en-US" b="1">
                <a:latin typeface="Arial"/>
                <a:ea typeface="Arial"/>
                <a:cs typeface="Arial"/>
                <a:sym typeface="Arial"/>
              </a:rPr>
              <a:t>An example; a modifiable 4-part lesson:</a:t>
            </a:r>
            <a:endParaRPr b="1">
              <a:latin typeface="Arial"/>
              <a:ea typeface="Arial"/>
              <a:cs typeface="Arial"/>
              <a:sym typeface="Arial"/>
            </a:endParaRPr>
          </a:p>
          <a:p>
            <a:pPr marL="0" lvl="0" indent="0" algn="l" rtl="0">
              <a:lnSpc>
                <a:spcPct val="90000"/>
              </a:lnSpc>
              <a:spcBef>
                <a:spcPts val="1000"/>
              </a:spcBef>
              <a:spcAft>
                <a:spcPts val="0"/>
              </a:spcAft>
              <a:buNone/>
            </a:pPr>
            <a:r>
              <a:rPr lang="en-US">
                <a:latin typeface="Arial"/>
                <a:ea typeface="Arial"/>
                <a:cs typeface="Arial"/>
                <a:sym typeface="Arial"/>
              </a:rPr>
              <a:t>Part 1: Research + Global goals </a:t>
            </a:r>
            <a:endParaRPr>
              <a:latin typeface="Arial"/>
              <a:ea typeface="Arial"/>
              <a:cs typeface="Arial"/>
              <a:sym typeface="Arial"/>
            </a:endParaRPr>
          </a:p>
          <a:p>
            <a:pPr marL="0" lvl="0" indent="0" algn="l" rtl="0">
              <a:lnSpc>
                <a:spcPct val="90000"/>
              </a:lnSpc>
              <a:spcBef>
                <a:spcPts val="1000"/>
              </a:spcBef>
              <a:spcAft>
                <a:spcPts val="0"/>
              </a:spcAft>
              <a:buNone/>
            </a:pPr>
            <a:r>
              <a:rPr lang="en-US">
                <a:latin typeface="Arial"/>
                <a:ea typeface="Arial"/>
                <a:cs typeface="Arial"/>
                <a:sym typeface="Arial"/>
              </a:rPr>
              <a:t>Part 2: Wet lab </a:t>
            </a:r>
            <a:endParaRPr>
              <a:latin typeface="Arial"/>
              <a:ea typeface="Arial"/>
              <a:cs typeface="Arial"/>
              <a:sym typeface="Arial"/>
            </a:endParaRPr>
          </a:p>
          <a:p>
            <a:pPr marL="0" lvl="0" indent="0" algn="l" rtl="0">
              <a:lnSpc>
                <a:spcPct val="90000"/>
              </a:lnSpc>
              <a:spcBef>
                <a:spcPts val="1000"/>
              </a:spcBef>
              <a:spcAft>
                <a:spcPts val="0"/>
              </a:spcAft>
              <a:buNone/>
            </a:pPr>
            <a:r>
              <a:rPr lang="en-US">
                <a:latin typeface="Arial"/>
                <a:ea typeface="Arial"/>
                <a:cs typeface="Arial"/>
                <a:sym typeface="Arial"/>
              </a:rPr>
              <a:t>Part 3: Application + Engineering design process</a:t>
            </a:r>
            <a:endParaRPr>
              <a:latin typeface="Arial"/>
              <a:ea typeface="Arial"/>
              <a:cs typeface="Arial"/>
              <a:sym typeface="Arial"/>
            </a:endParaRPr>
          </a:p>
          <a:p>
            <a:pPr marL="0" lvl="0" indent="0" algn="l" rtl="0">
              <a:lnSpc>
                <a:spcPct val="90000"/>
              </a:lnSpc>
              <a:spcBef>
                <a:spcPts val="1000"/>
              </a:spcBef>
              <a:spcAft>
                <a:spcPts val="0"/>
              </a:spcAft>
              <a:buNone/>
            </a:pPr>
            <a:r>
              <a:rPr lang="en-US">
                <a:latin typeface="Arial"/>
                <a:ea typeface="Arial"/>
                <a:cs typeface="Arial"/>
                <a:sym typeface="Arial"/>
              </a:rPr>
              <a:t>Part 4: Coding + Making connections</a:t>
            </a:r>
            <a:endParaRPr>
              <a:latin typeface="Arial"/>
              <a:ea typeface="Arial"/>
              <a:cs typeface="Arial"/>
              <a:sym typeface="Arial"/>
            </a:endParaRPr>
          </a:p>
        </p:txBody>
      </p:sp>
      <p:pic>
        <p:nvPicPr>
          <p:cNvPr id="303" name="Google Shape;303;p4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0296144" y="167777"/>
            <a:ext cx="1653056" cy="1657848"/>
          </a:xfrm>
          <a:prstGeom prst="rect">
            <a:avLst/>
          </a:prstGeom>
          <a:noFill/>
          <a:ln>
            <a:noFill/>
          </a:ln>
        </p:spPr>
      </p:pic>
      <p:pic>
        <p:nvPicPr>
          <p:cNvPr id="304" name="Google Shape;304;p4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6140950" y="3837107"/>
            <a:ext cx="414350" cy="414350"/>
          </a:xfrm>
          <a:prstGeom prst="rect">
            <a:avLst/>
          </a:prstGeom>
          <a:noFill/>
          <a:ln>
            <a:noFill/>
          </a:ln>
        </p:spPr>
      </p:pic>
      <p:pic>
        <p:nvPicPr>
          <p:cNvPr id="305" name="Google Shape;305;p41">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697800" y="3837111"/>
            <a:ext cx="414350" cy="414350"/>
          </a:xfrm>
          <a:prstGeom prst="rect">
            <a:avLst/>
          </a:prstGeom>
          <a:noFill/>
          <a:ln>
            <a:noFill/>
          </a:ln>
        </p:spPr>
      </p:pic>
      <p:pic>
        <p:nvPicPr>
          <p:cNvPr id="306" name="Google Shape;306;p41">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7381625" y="5450159"/>
            <a:ext cx="414350" cy="414350"/>
          </a:xfrm>
          <a:prstGeom prst="rect">
            <a:avLst/>
          </a:prstGeom>
          <a:noFill/>
          <a:ln>
            <a:noFill/>
          </a:ln>
        </p:spPr>
      </p:pic>
      <p:pic>
        <p:nvPicPr>
          <p:cNvPr id="307" name="Google Shape;307;p41">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6874025" y="5450160"/>
            <a:ext cx="414350" cy="414350"/>
          </a:xfrm>
          <a:prstGeom prst="rect">
            <a:avLst/>
          </a:prstGeom>
          <a:noFill/>
          <a:ln>
            <a:noFill/>
          </a:ln>
        </p:spPr>
      </p:pic>
      <p:pic>
        <p:nvPicPr>
          <p:cNvPr id="308" name="Google Shape;308;p41">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3405575" y="4336460"/>
            <a:ext cx="494900" cy="494900"/>
          </a:xfrm>
          <a:prstGeom prst="rect">
            <a:avLst/>
          </a:prstGeom>
          <a:noFill/>
          <a:ln>
            <a:noFill/>
          </a:ln>
        </p:spPr>
      </p:pic>
      <p:pic>
        <p:nvPicPr>
          <p:cNvPr id="309" name="Google Shape;309;p41">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3900475" y="4417011"/>
            <a:ext cx="414350" cy="414350"/>
          </a:xfrm>
          <a:prstGeom prst="rect">
            <a:avLst/>
          </a:prstGeom>
          <a:noFill/>
          <a:ln>
            <a:noFill/>
          </a:ln>
        </p:spPr>
      </p:pic>
      <p:pic>
        <p:nvPicPr>
          <p:cNvPr id="310" name="Google Shape;310;p41">
            <a:extLs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9421600" y="4718610"/>
            <a:ext cx="639050" cy="639050"/>
          </a:xfrm>
          <a:prstGeom prst="rect">
            <a:avLst/>
          </a:prstGeom>
          <a:noFill/>
          <a:ln>
            <a:noFill/>
          </a:ln>
        </p:spPr>
      </p:pic>
      <p:pic>
        <p:nvPicPr>
          <p:cNvPr id="311" name="Google Shape;311;p41">
            <a:extLst>
              <a:ext uri="{C183D7F6-B498-43B3-948B-1728B52AA6E4}">
                <adec:decorative xmlns:adec="http://schemas.microsoft.com/office/drawing/2017/decorative" val="1"/>
              </a:ext>
            </a:extLst>
          </p:cNvPr>
          <p:cNvPicPr preferRelativeResize="0"/>
          <p:nvPr/>
        </p:nvPicPr>
        <p:blipFill rotWithShape="1">
          <a:blip r:embed="rId10">
            <a:alphaModFix/>
          </a:blip>
          <a:srcRect l="15097" t="16982" r="18861" b="15087"/>
          <a:stretch/>
        </p:blipFill>
        <p:spPr>
          <a:xfrm>
            <a:off x="8782550" y="4709475"/>
            <a:ext cx="639050" cy="6573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2"/>
          <p:cNvSpPr txBox="1">
            <a:spLocks noGrp="1"/>
          </p:cNvSpPr>
          <p:nvPr>
            <p:ph type="title"/>
          </p:nvPr>
        </p:nvSpPr>
        <p:spPr>
          <a:xfrm>
            <a:off x="435925" y="154400"/>
            <a:ext cx="10515600" cy="1325700"/>
          </a:xfrm>
          <a:prstGeom prst="rect">
            <a:avLst/>
          </a:prstGeom>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sz="3000" b="1" dirty="0">
                <a:latin typeface="Arial"/>
                <a:ea typeface="Arial"/>
                <a:cs typeface="Arial"/>
                <a:sym typeface="Arial"/>
              </a:rPr>
              <a:t>Experience 1 - Exploring UN’S SDG</a:t>
            </a:r>
            <a:endParaRPr sz="3000" b="1" dirty="0">
              <a:solidFill>
                <a:srgbClr val="000000"/>
              </a:solidFill>
              <a:latin typeface="Arial"/>
              <a:ea typeface="Arial"/>
              <a:cs typeface="Arial"/>
              <a:sym typeface="Arial"/>
            </a:endParaRPr>
          </a:p>
        </p:txBody>
      </p:sp>
      <p:pic>
        <p:nvPicPr>
          <p:cNvPr id="317" name="Google Shape;317;p4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9091025" y="610082"/>
            <a:ext cx="414350" cy="414350"/>
          </a:xfrm>
          <a:prstGeom prst="rect">
            <a:avLst/>
          </a:prstGeom>
          <a:noFill/>
          <a:ln>
            <a:noFill/>
          </a:ln>
        </p:spPr>
      </p:pic>
      <p:pic>
        <p:nvPicPr>
          <p:cNvPr id="318" name="Google Shape;318;p4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9801150" y="610086"/>
            <a:ext cx="414350" cy="414350"/>
          </a:xfrm>
          <a:prstGeom prst="rect">
            <a:avLst/>
          </a:prstGeom>
          <a:noFill/>
          <a:ln>
            <a:noFill/>
          </a:ln>
        </p:spPr>
      </p:pic>
      <p:pic>
        <p:nvPicPr>
          <p:cNvPr id="319" name="Google Shape;319;p42" descr="Together, we can make OUR world a better place to be!&#10; &#10;Have you heard of the United Nation’s sustainable development goals?&#10;What a wonderful initiative put together by the various nations with the objective of making our planet a better and more resilient place! &#10;How does Canada fit in those SDGs? What is our country doing? &#10;All these are questions that you will get to explore through this activity. We will be putting emphasis on specific goals relating to water quality and water protection." title="Experience 1 - Exploring UN's SDG"/>
          <p:cNvPicPr preferRelativeResize="0"/>
          <p:nvPr/>
        </p:nvPicPr>
        <p:blipFill>
          <a:blip r:embed="rId5">
            <a:alphaModFix/>
          </a:blip>
          <a:stretch>
            <a:fillRect/>
          </a:stretch>
        </p:blipFill>
        <p:spPr>
          <a:xfrm>
            <a:off x="193100" y="1225500"/>
            <a:ext cx="7576950" cy="5238527"/>
          </a:xfrm>
          <a:prstGeom prst="rect">
            <a:avLst/>
          </a:prstGeom>
          <a:noFill/>
          <a:ln w="9525" cap="flat" cmpd="sng">
            <a:solidFill>
              <a:schemeClr val="dk1"/>
            </a:solidFill>
            <a:prstDash val="solid"/>
            <a:round/>
            <a:headEnd type="none" w="sm" len="sm"/>
            <a:tailEnd type="none" w="sm" len="sm"/>
          </a:ln>
        </p:spPr>
      </p:pic>
      <p:pic>
        <p:nvPicPr>
          <p:cNvPr id="320" name="Google Shape;320;p42" descr="Sample of the Student Activity Guide found in Experience 1 of this curriculum resource.  It is called 'A Look On Global Goals - Together we can make OUR world a better place to be'."/>
          <p:cNvPicPr preferRelativeResize="0"/>
          <p:nvPr/>
        </p:nvPicPr>
        <p:blipFill>
          <a:blip r:embed="rId6">
            <a:alphaModFix/>
          </a:blip>
          <a:stretch>
            <a:fillRect/>
          </a:stretch>
        </p:blipFill>
        <p:spPr>
          <a:xfrm>
            <a:off x="7424100" y="1795300"/>
            <a:ext cx="4767901" cy="2489657"/>
          </a:xfrm>
          <a:prstGeom prst="rect">
            <a:avLst/>
          </a:prstGeom>
          <a:noFill/>
          <a:ln>
            <a:noFill/>
          </a:ln>
        </p:spPr>
      </p:pic>
      <p:sp>
        <p:nvSpPr>
          <p:cNvPr id="321" name="Google Shape;321;p42"/>
          <p:cNvSpPr txBox="1"/>
          <p:nvPr/>
        </p:nvSpPr>
        <p:spPr>
          <a:xfrm>
            <a:off x="8414413" y="4284950"/>
            <a:ext cx="3000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solidFill>
                  <a:schemeClr val="dk1"/>
                </a:solidFill>
                <a:latin typeface="Calibri"/>
                <a:ea typeface="Calibri"/>
                <a:cs typeface="Calibri"/>
                <a:sym typeface="Calibri"/>
              </a:rPr>
              <a:t>              Source: Source: https://www.un.org/en/sustainable-development-goals</a:t>
            </a:r>
            <a:endParaRPr sz="9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3"/>
          <p:cNvSpPr txBox="1">
            <a:spLocks noGrp="1"/>
          </p:cNvSpPr>
          <p:nvPr>
            <p:ph type="title"/>
          </p:nvPr>
        </p:nvSpPr>
        <p:spPr>
          <a:xfrm>
            <a:off x="838200" y="186050"/>
            <a:ext cx="10515600" cy="1325700"/>
          </a:xfrm>
          <a:prstGeom prst="rect">
            <a:avLst/>
          </a:prstGeom>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sz="3000" b="1" dirty="0">
                <a:latin typeface="Arial"/>
                <a:ea typeface="Arial"/>
                <a:cs typeface="Arial"/>
                <a:sym typeface="Arial"/>
              </a:rPr>
              <a:t>Experience 2 - Testing Water Quality</a:t>
            </a:r>
            <a:r>
              <a:rPr lang="en-US" sz="3000" b="1" u="sng" dirty="0">
                <a:latin typeface="Arial"/>
                <a:ea typeface="Arial"/>
                <a:cs typeface="Arial"/>
                <a:sym typeface="Arial"/>
              </a:rPr>
              <a:t> </a:t>
            </a:r>
            <a:endParaRPr sz="3000" b="1" u="sng" dirty="0"/>
          </a:p>
        </p:txBody>
      </p:sp>
      <p:pic>
        <p:nvPicPr>
          <p:cNvPr id="327" name="Google Shape;327;p4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9690575" y="601460"/>
            <a:ext cx="494900" cy="494900"/>
          </a:xfrm>
          <a:prstGeom prst="rect">
            <a:avLst/>
          </a:prstGeom>
          <a:noFill/>
          <a:ln>
            <a:noFill/>
          </a:ln>
        </p:spPr>
      </p:pic>
      <p:pic>
        <p:nvPicPr>
          <p:cNvPr id="328" name="Google Shape;328;p43">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0185475" y="682011"/>
            <a:ext cx="414350" cy="414350"/>
          </a:xfrm>
          <a:prstGeom prst="rect">
            <a:avLst/>
          </a:prstGeom>
          <a:noFill/>
          <a:ln>
            <a:noFill/>
          </a:ln>
        </p:spPr>
      </p:pic>
      <p:pic>
        <p:nvPicPr>
          <p:cNvPr id="329" name="Google Shape;329;p43" descr="Part A – Let’s get ready! &#10;&#10;Objectives: &#10;In this activity, you will do a comparative study of water from different sources and determine the relative health of the watercourse in question. You will bring samples of water from watercourses close to your homes and school (be very cautious while doing so, under adult supervision!). You may also choose to evaluate the quality of drinking water in your neighborhood. As a class, we will study specific aspects of the water samples to evaluate the quality of water and gather all the data in ONE shared Spreadsheet (such as GoogleSheets) (teacher can insert link here) table so they can be analyzed. " title="Experience 2 - Getting Wet"/>
          <p:cNvPicPr preferRelativeResize="0"/>
          <p:nvPr/>
        </p:nvPicPr>
        <p:blipFill>
          <a:blip r:embed="rId5">
            <a:alphaModFix/>
          </a:blip>
          <a:stretch>
            <a:fillRect/>
          </a:stretch>
        </p:blipFill>
        <p:spPr>
          <a:xfrm>
            <a:off x="2838325" y="1180675"/>
            <a:ext cx="7215025" cy="553407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44"/>
          <p:cNvSpPr txBox="1">
            <a:spLocks noGrp="1"/>
          </p:cNvSpPr>
          <p:nvPr>
            <p:ph type="title"/>
          </p:nvPr>
        </p:nvSpPr>
        <p:spPr>
          <a:xfrm>
            <a:off x="838200" y="168150"/>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3000" b="1" dirty="0">
                <a:latin typeface="Arial"/>
                <a:ea typeface="Arial"/>
                <a:cs typeface="Arial"/>
                <a:sym typeface="Arial"/>
              </a:rPr>
              <a:t>Experience 3A - Case Study</a:t>
            </a:r>
            <a:endParaRPr sz="3000" b="1" dirty="0">
              <a:latin typeface="Arial"/>
              <a:ea typeface="Arial"/>
              <a:cs typeface="Arial"/>
              <a:sym typeface="Arial"/>
            </a:endParaRPr>
          </a:p>
        </p:txBody>
      </p:sp>
      <p:pic>
        <p:nvPicPr>
          <p:cNvPr id="335" name="Google Shape;335;p4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0119925" y="421160"/>
            <a:ext cx="639050" cy="639050"/>
          </a:xfrm>
          <a:prstGeom prst="rect">
            <a:avLst/>
          </a:prstGeom>
          <a:noFill/>
          <a:ln>
            <a:noFill/>
          </a:ln>
        </p:spPr>
      </p:pic>
      <p:pic>
        <p:nvPicPr>
          <p:cNvPr id="336" name="Google Shape;336;p44">
            <a:extLst>
              <a:ext uri="{C183D7F6-B498-43B3-948B-1728B52AA6E4}">
                <adec:decorative xmlns:adec="http://schemas.microsoft.com/office/drawing/2017/decorative" val="1"/>
              </a:ext>
            </a:extLst>
          </p:cNvPr>
          <p:cNvPicPr preferRelativeResize="0"/>
          <p:nvPr/>
        </p:nvPicPr>
        <p:blipFill rotWithShape="1">
          <a:blip r:embed="rId4">
            <a:alphaModFix/>
          </a:blip>
          <a:srcRect l="15097" t="16982" r="18861" b="15087"/>
          <a:stretch/>
        </p:blipFill>
        <p:spPr>
          <a:xfrm>
            <a:off x="9480875" y="412025"/>
            <a:ext cx="639050" cy="657325"/>
          </a:xfrm>
          <a:prstGeom prst="rect">
            <a:avLst/>
          </a:prstGeom>
          <a:noFill/>
          <a:ln>
            <a:noFill/>
          </a:ln>
        </p:spPr>
      </p:pic>
      <p:pic>
        <p:nvPicPr>
          <p:cNvPr id="337" name="Google Shape;337;p44" descr="Watersheds are an important part of our ecosystem! Are we mindful of them?!&#10;&#10;Description&#10;Through this case study, you will explore how developments and anthropogenic factors can affect the quality of water in Ontario. We will take a close look at the impact of Enbridge’s line 5 on the environment, on Lake Ontario, Lake Erie and Lake Superior and how it has, and continues to have, detrimental effects on all that rely on that fresh source of water.  You will then use the provided maps and your findings to build a model of the affected watershed and of the pipeline.  " title="Whose &quot;Line&quot; is it anyways? A closer look at the ongoing Enbridge Line 5 debate"/>
          <p:cNvPicPr preferRelativeResize="0"/>
          <p:nvPr/>
        </p:nvPicPr>
        <p:blipFill>
          <a:blip r:embed="rId5">
            <a:alphaModFix/>
          </a:blip>
          <a:stretch>
            <a:fillRect/>
          </a:stretch>
        </p:blipFill>
        <p:spPr>
          <a:xfrm>
            <a:off x="2241838" y="1069353"/>
            <a:ext cx="7708325" cy="551107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sz="3000" b="1" dirty="0">
                <a:solidFill>
                  <a:srgbClr val="000000"/>
                </a:solidFill>
                <a:latin typeface="Arial"/>
                <a:ea typeface="Arial"/>
                <a:cs typeface="Arial"/>
                <a:sym typeface="Arial"/>
              </a:rPr>
              <a:t>Experience 3B - Case Study</a:t>
            </a:r>
            <a:endParaRPr sz="3000" b="1" dirty="0">
              <a:solidFill>
                <a:srgbClr val="000000"/>
              </a:solidFill>
              <a:latin typeface="Arial"/>
              <a:ea typeface="Arial"/>
              <a:cs typeface="Arial"/>
              <a:sym typeface="Arial"/>
            </a:endParaRPr>
          </a:p>
          <a:p>
            <a:pPr marL="0" lvl="0" indent="0" algn="l" rtl="0">
              <a:spcBef>
                <a:spcPts val="0"/>
              </a:spcBef>
              <a:spcAft>
                <a:spcPts val="0"/>
              </a:spcAft>
              <a:buNone/>
            </a:pPr>
            <a:endParaRPr dirty="0"/>
          </a:p>
        </p:txBody>
      </p:sp>
      <p:pic>
        <p:nvPicPr>
          <p:cNvPr id="343" name="Google Shape;343;p4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0015000" y="374260"/>
            <a:ext cx="639050" cy="639050"/>
          </a:xfrm>
          <a:prstGeom prst="rect">
            <a:avLst/>
          </a:prstGeom>
          <a:noFill/>
          <a:ln>
            <a:noFill/>
          </a:ln>
        </p:spPr>
      </p:pic>
      <p:pic>
        <p:nvPicPr>
          <p:cNvPr id="344" name="Google Shape;344;p45">
            <a:extLst>
              <a:ext uri="{C183D7F6-B498-43B3-948B-1728B52AA6E4}">
                <adec:decorative xmlns:adec="http://schemas.microsoft.com/office/drawing/2017/decorative" val="1"/>
              </a:ext>
            </a:extLst>
          </p:cNvPr>
          <p:cNvPicPr preferRelativeResize="0"/>
          <p:nvPr/>
        </p:nvPicPr>
        <p:blipFill rotWithShape="1">
          <a:blip r:embed="rId4">
            <a:alphaModFix/>
          </a:blip>
          <a:srcRect l="15097" t="16982" r="18861" b="15087"/>
          <a:stretch/>
        </p:blipFill>
        <p:spPr>
          <a:xfrm>
            <a:off x="9375950" y="365125"/>
            <a:ext cx="639050" cy="657325"/>
          </a:xfrm>
          <a:prstGeom prst="rect">
            <a:avLst/>
          </a:prstGeom>
          <a:noFill/>
          <a:ln>
            <a:noFill/>
          </a:ln>
        </p:spPr>
      </p:pic>
      <p:pic>
        <p:nvPicPr>
          <p:cNvPr id="345" name="Google Shape;345;p45" descr="Watersheds are an important part of our ecosystem! Are we mindful of them?!&#10;&#10;Description&#10;Through this case study, you will explore how developments and anthropogenic factors can affect the quality of water in Ontario. We will take a close look at the impact of the construction of highway 413 on the neighbouring watershed and how it has, and continues to have, detrimental effects on all that rely on that fresh source of water. You will then use the provided maps and your findings to build a model of the affected watershed and of the highway in order to find an alternative solution. " title="Our way or the highway!"/>
          <p:cNvPicPr preferRelativeResize="0"/>
          <p:nvPr/>
        </p:nvPicPr>
        <p:blipFill>
          <a:blip r:embed="rId5">
            <a:alphaModFix/>
          </a:blip>
          <a:stretch>
            <a:fillRect/>
          </a:stretch>
        </p:blipFill>
        <p:spPr>
          <a:xfrm>
            <a:off x="2247375" y="1013300"/>
            <a:ext cx="8061950" cy="576392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6"/>
          <p:cNvSpPr txBox="1">
            <a:spLocks noGrp="1"/>
          </p:cNvSpPr>
          <p:nvPr>
            <p:ph type="title"/>
          </p:nvPr>
        </p:nvSpPr>
        <p:spPr>
          <a:xfrm>
            <a:off x="838200" y="279018"/>
            <a:ext cx="10515600" cy="1325700"/>
          </a:xfrm>
          <a:prstGeom prst="rect">
            <a:avLst/>
          </a:prstGeom>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sz="3000" b="1" dirty="0">
                <a:solidFill>
                  <a:srgbClr val="000000"/>
                </a:solidFill>
                <a:latin typeface="Arial"/>
                <a:ea typeface="Arial"/>
                <a:cs typeface="Arial"/>
                <a:sym typeface="Arial"/>
              </a:rPr>
              <a:t>Experience 4: Coding!</a:t>
            </a:r>
            <a:endParaRPr dirty="0"/>
          </a:p>
        </p:txBody>
      </p:sp>
      <p:pic>
        <p:nvPicPr>
          <p:cNvPr id="351" name="Google Shape;351;p4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9261775" y="648596"/>
            <a:ext cx="586550" cy="586550"/>
          </a:xfrm>
          <a:prstGeom prst="rect">
            <a:avLst/>
          </a:prstGeom>
          <a:noFill/>
          <a:ln>
            <a:noFill/>
          </a:ln>
        </p:spPr>
      </p:pic>
      <p:pic>
        <p:nvPicPr>
          <p:cNvPr id="352" name="Google Shape;352;p46">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342325" y="600718"/>
            <a:ext cx="682300" cy="682300"/>
          </a:xfrm>
          <a:prstGeom prst="rect">
            <a:avLst/>
          </a:prstGeom>
          <a:noFill/>
          <a:ln>
            <a:noFill/>
          </a:ln>
        </p:spPr>
      </p:pic>
      <p:pic>
        <p:nvPicPr>
          <p:cNvPr id="353" name="Google Shape;353;p46" descr="In this activity, you will demonstrate how science can help make water more accessible. To start, you will familiarize yourselves with the wastewater treatment process. You will then go on to program an animation that will enable you to simulate a step or more in the process of waster water treatment, to mimic a situation of oil spill in a lake of your choice or to raise awareness about an issue related to water quality of your choosing based on what you would like to emphasize (using Scratch or another program of your choice).&#10;&#10;What can science do to help?&#10;Your first task is to familiarize yourselves with the Wastewater Treatment Process at an Ontarian facility: &#10;Start by exploring this handout summarizing the Wastewater treatment process from a facility in Ottawa (PDF downloaded): https://documents.ottawa.ca/sites/documents/files/wastewater_treatment_en.pdf&#10;Once you have reviewed the process with your peers, you will conduct a virtual visit provided by CFORP of the Robert-O-Pickard environmental center  " title="Coding for a better future"/>
          <p:cNvPicPr preferRelativeResize="0"/>
          <p:nvPr/>
        </p:nvPicPr>
        <p:blipFill>
          <a:blip r:embed="rId5">
            <a:alphaModFix/>
          </a:blip>
          <a:stretch>
            <a:fillRect/>
          </a:stretch>
        </p:blipFill>
        <p:spPr>
          <a:xfrm>
            <a:off x="2354850" y="1388757"/>
            <a:ext cx="7976925" cy="519022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latin typeface="Arial"/>
                <a:ea typeface="Arial"/>
                <a:cs typeface="Arial"/>
                <a:sym typeface="Arial"/>
              </a:rPr>
              <a:t>Ready to use interactive presentations</a:t>
            </a:r>
            <a:endParaRPr b="1">
              <a:latin typeface="Arial"/>
              <a:ea typeface="Arial"/>
              <a:cs typeface="Arial"/>
              <a:sym typeface="Arial"/>
            </a:endParaRPr>
          </a:p>
        </p:txBody>
      </p:sp>
      <p:pic>
        <p:nvPicPr>
          <p:cNvPr id="359" name="Google Shape;359;p47" descr="This is a screenshot of an interactive presentation that will also be shared. It is designed in such a way as to allow the students to go through the various steps of the engineering design process in relation to the building of the Watershed. They get to understand the steps involved in the process before building the model. The teacher may choose to use this tool to teach the class in general or can provide it the students and they can go through the steps together in their own groups." title="Engineering Design Process (Let's roll up our sleeves!)">
            <a:hlinkClick r:id="rId3"/>
          </p:cNvPr>
          <p:cNvPicPr preferRelativeResize="0"/>
          <p:nvPr/>
        </p:nvPicPr>
        <p:blipFill>
          <a:blip r:embed="rId4">
            <a:alphaModFix/>
          </a:blip>
          <a:stretch>
            <a:fillRect/>
          </a:stretch>
        </p:blipFill>
        <p:spPr>
          <a:xfrm>
            <a:off x="1365225" y="1461450"/>
            <a:ext cx="8883668" cy="501477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8"/>
          <p:cNvSpPr txBox="1">
            <a:spLocks noGrp="1"/>
          </p:cNvSpPr>
          <p:nvPr>
            <p:ph type="title"/>
          </p:nvPr>
        </p:nvSpPr>
        <p:spPr>
          <a:xfrm>
            <a:off x="531425" y="325500"/>
            <a:ext cx="11110678"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sz="4000" b="1" dirty="0">
                <a:latin typeface="Arial"/>
                <a:ea typeface="Arial"/>
                <a:cs typeface="Arial"/>
                <a:sym typeface="Arial"/>
              </a:rPr>
              <a:t>Writing Teams  - Long Range Plans</a:t>
            </a:r>
            <a:endParaRPr sz="4000" b="1" dirty="0">
              <a:latin typeface="Arial"/>
              <a:ea typeface="Arial"/>
              <a:cs typeface="Arial"/>
              <a:sym typeface="Arial"/>
            </a:endParaRPr>
          </a:p>
        </p:txBody>
      </p:sp>
      <p:graphicFrame>
        <p:nvGraphicFramePr>
          <p:cNvPr id="365" name="Google Shape;365;p48"/>
          <p:cNvGraphicFramePr/>
          <p:nvPr>
            <p:extLst>
              <p:ext uri="{D42A27DB-BD31-4B8C-83A1-F6EECF244321}">
                <p14:modId xmlns:p14="http://schemas.microsoft.com/office/powerpoint/2010/main" val="1851058106"/>
              </p:ext>
            </p:extLst>
          </p:nvPr>
        </p:nvGraphicFramePr>
        <p:xfrm>
          <a:off x="760025" y="2007909"/>
          <a:ext cx="10287000" cy="3825210"/>
        </p:xfrm>
        <a:graphic>
          <a:graphicData uri="http://schemas.openxmlformats.org/drawingml/2006/table">
            <a:tbl>
              <a:tblPr firstRow="1">
                <a:noFill/>
                <a:tableStyleId>{32DE5726-C983-4723-8D65-F94F49CA3B52}</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382340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b="1" dirty="0">
                          <a:latin typeface="Calibri"/>
                          <a:ea typeface="Calibri"/>
                          <a:cs typeface="Calibri"/>
                          <a:sym typeface="Calibri"/>
                        </a:rPr>
                        <a:t>Primary Team</a:t>
                      </a:r>
                      <a:endParaRPr lang="en-US" sz="3200" b="1" dirty="0">
                        <a:solidFill>
                          <a:srgbClr val="000000"/>
                        </a:solidFill>
                        <a:latin typeface="Calibri"/>
                        <a:ea typeface="Calibri"/>
                        <a:cs typeface="Calibri"/>
                        <a:sym typeface="Calibri"/>
                      </a:endParaRPr>
                    </a:p>
                    <a:p>
                      <a:pPr marL="0" lvl="0" indent="0" algn="l" rtl="0">
                        <a:spcBef>
                          <a:spcPts val="0"/>
                        </a:spcBef>
                        <a:spcAft>
                          <a:spcPts val="0"/>
                        </a:spcAft>
                        <a:buNone/>
                      </a:pPr>
                      <a:r>
                        <a:rPr lang="en-US" sz="2300" dirty="0"/>
                        <a:t>Alison </a:t>
                      </a:r>
                      <a:r>
                        <a:rPr lang="en-US" sz="2300" dirty="0" err="1"/>
                        <a:t>Morawek</a:t>
                      </a:r>
                      <a:endParaRPr sz="2300" dirty="0"/>
                    </a:p>
                    <a:p>
                      <a:pPr marL="0" lvl="0" indent="0" algn="l" rtl="0">
                        <a:spcBef>
                          <a:spcPts val="0"/>
                        </a:spcBef>
                        <a:spcAft>
                          <a:spcPts val="0"/>
                        </a:spcAft>
                        <a:buNone/>
                      </a:pPr>
                      <a:r>
                        <a:rPr lang="en-US" sz="2300" dirty="0"/>
                        <a:t>Amanda Williams-</a:t>
                      </a:r>
                      <a:r>
                        <a:rPr lang="en-US" sz="2300" dirty="0" err="1"/>
                        <a:t>Yeagers</a:t>
                      </a:r>
                      <a:endParaRPr sz="2300" dirty="0"/>
                    </a:p>
                    <a:p>
                      <a:pPr marL="0" lvl="0" indent="0" algn="l" rtl="0">
                        <a:spcBef>
                          <a:spcPts val="0"/>
                        </a:spcBef>
                        <a:spcAft>
                          <a:spcPts val="0"/>
                        </a:spcAft>
                        <a:buNone/>
                      </a:pPr>
                      <a:r>
                        <a:rPr lang="en-US" sz="2300" dirty="0"/>
                        <a:t>Margit Alberti</a:t>
                      </a:r>
                      <a:endParaRPr sz="2300" dirty="0"/>
                    </a:p>
                    <a:p>
                      <a:pPr marL="0" lvl="0" indent="0" algn="l" rtl="0">
                        <a:spcBef>
                          <a:spcPts val="0"/>
                        </a:spcBef>
                        <a:spcAft>
                          <a:spcPts val="0"/>
                        </a:spcAft>
                        <a:buNone/>
                      </a:pPr>
                      <a:r>
                        <a:rPr lang="en-US" sz="2300" dirty="0"/>
                        <a:t>Paula Trainor</a:t>
                      </a:r>
                      <a:endParaRPr sz="2300" dirty="0"/>
                    </a:p>
                    <a:p>
                      <a:pPr marL="0" lvl="0" indent="0" algn="l" rtl="0">
                        <a:spcBef>
                          <a:spcPts val="0"/>
                        </a:spcBef>
                        <a:spcAft>
                          <a:spcPts val="0"/>
                        </a:spcAft>
                        <a:buNone/>
                      </a:pPr>
                      <a:r>
                        <a:rPr lang="en-US" sz="2300" dirty="0"/>
                        <a:t>Megan Bartlett</a:t>
                      </a:r>
                      <a:endParaRPr sz="2300" dirty="0"/>
                    </a:p>
                    <a:p>
                      <a:pPr marL="0" lvl="0" indent="0" algn="l" rtl="0">
                        <a:spcBef>
                          <a:spcPts val="0"/>
                        </a:spcBef>
                        <a:spcAft>
                          <a:spcPts val="0"/>
                        </a:spcAft>
                        <a:buNone/>
                      </a:pPr>
                      <a:r>
                        <a:rPr lang="en-US" sz="2300" dirty="0"/>
                        <a:t>Louise Vaillancourt</a:t>
                      </a:r>
                      <a:endParaRPr sz="2300" dirty="0"/>
                    </a:p>
                    <a:p>
                      <a:pPr marL="0" lvl="0" indent="0" algn="l" rtl="0">
                        <a:spcBef>
                          <a:spcPts val="0"/>
                        </a:spcBef>
                        <a:spcAft>
                          <a:spcPts val="0"/>
                        </a:spcAft>
                        <a:buNone/>
                      </a:pPr>
                      <a:r>
                        <a:rPr lang="en-US" sz="2300" dirty="0"/>
                        <a:t>Philomena </a:t>
                      </a:r>
                      <a:r>
                        <a:rPr lang="en-US" sz="2300" dirty="0" err="1"/>
                        <a:t>Bonis</a:t>
                      </a:r>
                      <a:endParaRPr sz="2300" dirty="0"/>
                    </a:p>
                    <a:p>
                      <a:pPr marL="0" lvl="0" indent="0" algn="l" rtl="0">
                        <a:spcBef>
                          <a:spcPts val="0"/>
                        </a:spcBef>
                        <a:spcAft>
                          <a:spcPts val="0"/>
                        </a:spcAft>
                        <a:buNone/>
                      </a:pPr>
                      <a:r>
                        <a:rPr lang="en-US" sz="2300" dirty="0"/>
                        <a:t>Naomi Martin</a:t>
                      </a: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sz="3200" b="1" dirty="0">
                          <a:latin typeface="Calibri" panose="020F0502020204030204" pitchFamily="34" charset="0"/>
                          <a:cs typeface="Calibri" panose="020F0502020204030204" pitchFamily="34" charset="0"/>
                        </a:rPr>
                        <a:t>Junior Team</a:t>
                      </a:r>
                    </a:p>
                    <a:p>
                      <a:pPr marL="0" lvl="0" indent="0" algn="l" rtl="0">
                        <a:spcBef>
                          <a:spcPts val="0"/>
                        </a:spcBef>
                        <a:spcAft>
                          <a:spcPts val="0"/>
                        </a:spcAft>
                        <a:buNone/>
                      </a:pPr>
                      <a:r>
                        <a:rPr lang="en-US" sz="2300" dirty="0"/>
                        <a:t>Adel </a:t>
                      </a:r>
                      <a:r>
                        <a:rPr lang="en-US" sz="2300" dirty="0" err="1"/>
                        <a:t>Chehouri</a:t>
                      </a:r>
                      <a:endParaRPr sz="2300" dirty="0"/>
                    </a:p>
                    <a:p>
                      <a:pPr marL="0" lvl="0" indent="0" algn="l" rtl="0">
                        <a:spcBef>
                          <a:spcPts val="0"/>
                        </a:spcBef>
                        <a:spcAft>
                          <a:spcPts val="0"/>
                        </a:spcAft>
                        <a:buNone/>
                      </a:pPr>
                      <a:r>
                        <a:rPr lang="en-US" sz="2300" dirty="0"/>
                        <a:t>Nisha </a:t>
                      </a:r>
                      <a:r>
                        <a:rPr lang="en-US" sz="2300" dirty="0" err="1"/>
                        <a:t>Patmanathan</a:t>
                      </a:r>
                      <a:endParaRPr sz="2300" dirty="0"/>
                    </a:p>
                    <a:p>
                      <a:pPr marL="0" lvl="0" indent="0" algn="l" rtl="0">
                        <a:spcBef>
                          <a:spcPts val="0"/>
                        </a:spcBef>
                        <a:spcAft>
                          <a:spcPts val="0"/>
                        </a:spcAft>
                        <a:buNone/>
                      </a:pPr>
                      <a:r>
                        <a:rPr lang="en-US" sz="2300" dirty="0"/>
                        <a:t>Mike </a:t>
                      </a:r>
                      <a:r>
                        <a:rPr lang="en-US" sz="2300" dirty="0" err="1"/>
                        <a:t>Kumbhani</a:t>
                      </a:r>
                      <a:endParaRPr sz="2300" dirty="0"/>
                    </a:p>
                    <a:p>
                      <a:pPr marL="0" lvl="0" indent="0" algn="l" rtl="0">
                        <a:spcBef>
                          <a:spcPts val="0"/>
                        </a:spcBef>
                        <a:spcAft>
                          <a:spcPts val="0"/>
                        </a:spcAft>
                        <a:buNone/>
                      </a:pPr>
                      <a:r>
                        <a:rPr lang="en-US" sz="2300" dirty="0"/>
                        <a:t>Gail Mills</a:t>
                      </a:r>
                      <a:endParaRPr sz="2300" dirty="0"/>
                    </a:p>
                    <a:p>
                      <a:pPr marL="0" lvl="0" indent="0" algn="l" rtl="0">
                        <a:spcBef>
                          <a:spcPts val="0"/>
                        </a:spcBef>
                        <a:spcAft>
                          <a:spcPts val="0"/>
                        </a:spcAft>
                        <a:buNone/>
                      </a:pPr>
                      <a:r>
                        <a:rPr lang="en-US" sz="2300" dirty="0"/>
                        <a:t>Ian Ducharme</a:t>
                      </a:r>
                      <a:endParaRPr sz="2300" dirty="0"/>
                    </a:p>
                    <a:p>
                      <a:pPr marL="0" lvl="0" indent="0" algn="l" rtl="0">
                        <a:spcBef>
                          <a:spcPts val="0"/>
                        </a:spcBef>
                        <a:spcAft>
                          <a:spcPts val="0"/>
                        </a:spcAft>
                        <a:buNone/>
                      </a:pPr>
                      <a:r>
                        <a:rPr lang="en-US" sz="2300" dirty="0" err="1"/>
                        <a:t>Neelu</a:t>
                      </a:r>
                      <a:r>
                        <a:rPr lang="en-US" sz="2300" dirty="0"/>
                        <a:t> Singh</a:t>
                      </a:r>
                      <a:endParaRPr sz="2300" dirty="0"/>
                    </a:p>
                    <a:p>
                      <a:pPr marL="0" lvl="0" indent="0" algn="l" rtl="0">
                        <a:spcBef>
                          <a:spcPts val="0"/>
                        </a:spcBef>
                        <a:spcAft>
                          <a:spcPts val="0"/>
                        </a:spcAft>
                        <a:buNone/>
                      </a:pPr>
                      <a:r>
                        <a:rPr lang="en-US" sz="2300" dirty="0"/>
                        <a:t>Tanya </a:t>
                      </a:r>
                      <a:r>
                        <a:rPr lang="en-US" sz="2300" dirty="0" err="1"/>
                        <a:t>Kroocmmo</a:t>
                      </a:r>
                      <a:endParaRPr sz="2300" dirty="0"/>
                    </a:p>
                    <a:p>
                      <a:pPr marL="0" lvl="0" indent="0" algn="l" rtl="0">
                        <a:spcBef>
                          <a:spcPts val="0"/>
                        </a:spcBef>
                        <a:spcAft>
                          <a:spcPts val="0"/>
                        </a:spcAft>
                        <a:buNone/>
                      </a:pPr>
                      <a:r>
                        <a:rPr lang="en-US" sz="2300" dirty="0"/>
                        <a:t>Jean-Pierre Saab</a:t>
                      </a: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sz="3200" b="1" dirty="0">
                          <a:latin typeface="Calibri" panose="020F0502020204030204" pitchFamily="34" charset="0"/>
                          <a:cs typeface="Calibri" panose="020F0502020204030204" pitchFamily="34" charset="0"/>
                        </a:rPr>
                        <a:t>Intermediate Team</a:t>
                      </a:r>
                      <a:r>
                        <a:rPr lang="en-US" sz="3200" dirty="0">
                          <a:latin typeface="Calibri" panose="020F0502020204030204" pitchFamily="34" charset="0"/>
                          <a:cs typeface="Calibri" panose="020F0502020204030204" pitchFamily="34" charset="0"/>
                        </a:rPr>
                        <a:t> </a:t>
                      </a:r>
                    </a:p>
                    <a:p>
                      <a:pPr marL="0" lvl="0" indent="0" algn="l" rtl="0">
                        <a:spcBef>
                          <a:spcPts val="0"/>
                        </a:spcBef>
                        <a:spcAft>
                          <a:spcPts val="0"/>
                        </a:spcAft>
                        <a:buNone/>
                      </a:pPr>
                      <a:r>
                        <a:rPr lang="en-US" sz="2300" dirty="0"/>
                        <a:t>Rachel Cosford</a:t>
                      </a:r>
                      <a:endParaRPr sz="2300" dirty="0"/>
                    </a:p>
                    <a:p>
                      <a:pPr marL="0" lvl="0" indent="0" algn="l" rtl="0">
                        <a:spcBef>
                          <a:spcPts val="0"/>
                        </a:spcBef>
                        <a:spcAft>
                          <a:spcPts val="0"/>
                        </a:spcAft>
                        <a:buNone/>
                      </a:pPr>
                      <a:r>
                        <a:rPr lang="en-US" sz="2300" dirty="0"/>
                        <a:t>Jane </a:t>
                      </a:r>
                      <a:r>
                        <a:rPr lang="en-US" sz="2300" dirty="0" err="1"/>
                        <a:t>Moodey</a:t>
                      </a:r>
                      <a:endParaRPr sz="2300" dirty="0"/>
                    </a:p>
                    <a:p>
                      <a:pPr marL="0" lvl="0" indent="0" algn="l" rtl="0">
                        <a:spcBef>
                          <a:spcPts val="0"/>
                        </a:spcBef>
                        <a:spcAft>
                          <a:spcPts val="0"/>
                        </a:spcAft>
                        <a:buNone/>
                      </a:pPr>
                      <a:r>
                        <a:rPr lang="en-US" sz="2300" dirty="0"/>
                        <a:t>Pia Eastwood</a:t>
                      </a:r>
                      <a:endParaRPr sz="2300" dirty="0"/>
                    </a:p>
                    <a:p>
                      <a:pPr marL="0" lvl="0" indent="0" algn="l" rtl="0">
                        <a:spcBef>
                          <a:spcPts val="0"/>
                        </a:spcBef>
                        <a:spcAft>
                          <a:spcPts val="0"/>
                        </a:spcAft>
                        <a:buNone/>
                      </a:pPr>
                      <a:r>
                        <a:rPr lang="en-US" sz="2300" dirty="0"/>
                        <a:t>Krista Winters</a:t>
                      </a:r>
                      <a:endParaRPr sz="2300" dirty="0"/>
                    </a:p>
                    <a:p>
                      <a:pPr marL="0" lvl="0" indent="0" algn="l" rtl="0">
                        <a:spcBef>
                          <a:spcPts val="0"/>
                        </a:spcBef>
                        <a:spcAft>
                          <a:spcPts val="0"/>
                        </a:spcAft>
                        <a:buNone/>
                      </a:pPr>
                      <a:r>
                        <a:rPr lang="en-US" sz="2300" dirty="0"/>
                        <a:t>Matthew </a:t>
                      </a:r>
                      <a:r>
                        <a:rPr lang="en-US" sz="2300" dirty="0" err="1"/>
                        <a:t>Nephin</a:t>
                      </a:r>
                      <a:endParaRPr sz="2300" dirty="0"/>
                    </a:p>
                    <a:p>
                      <a:pPr marL="0" lvl="0" indent="0" algn="l" rtl="0">
                        <a:spcBef>
                          <a:spcPts val="0"/>
                        </a:spcBef>
                        <a:spcAft>
                          <a:spcPts val="0"/>
                        </a:spcAft>
                        <a:buNone/>
                      </a:pPr>
                      <a:r>
                        <a:rPr lang="en-US" sz="2300" dirty="0"/>
                        <a:t>Greg Ryerson</a:t>
                      </a: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49"/>
          <p:cNvSpPr txBox="1">
            <a:spLocks noGrp="1"/>
          </p:cNvSpPr>
          <p:nvPr>
            <p:ph type="title"/>
          </p:nvPr>
        </p:nvSpPr>
        <p:spPr>
          <a:xfrm>
            <a:off x="322850" y="31225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000" b="1" dirty="0">
                <a:latin typeface="Arial"/>
                <a:ea typeface="Arial"/>
                <a:cs typeface="Arial"/>
                <a:sym typeface="Arial"/>
              </a:rPr>
              <a:t>Writing Teams  - Curriculum Resources</a:t>
            </a:r>
            <a:endParaRPr sz="4000" b="1" dirty="0">
              <a:latin typeface="Arial"/>
              <a:ea typeface="Arial"/>
              <a:cs typeface="Arial"/>
              <a:sym typeface="Arial"/>
            </a:endParaRPr>
          </a:p>
        </p:txBody>
      </p:sp>
      <p:graphicFrame>
        <p:nvGraphicFramePr>
          <p:cNvPr id="374" name="Google Shape;374;p49"/>
          <p:cNvGraphicFramePr/>
          <p:nvPr>
            <p:extLst>
              <p:ext uri="{D42A27DB-BD31-4B8C-83A1-F6EECF244321}">
                <p14:modId xmlns:p14="http://schemas.microsoft.com/office/powerpoint/2010/main" val="1913656805"/>
              </p:ext>
            </p:extLst>
          </p:nvPr>
        </p:nvGraphicFramePr>
        <p:xfrm>
          <a:off x="801671" y="2163844"/>
          <a:ext cx="10287000" cy="3307020"/>
        </p:xfrm>
        <a:graphic>
          <a:graphicData uri="http://schemas.openxmlformats.org/drawingml/2006/table">
            <a:tbl>
              <a:tblPr firstRow="1">
                <a:noFill/>
                <a:tableStyleId>{32DE5726-C983-4723-8D65-F94F49CA3B52}</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sz="3200" b="1" dirty="0">
                          <a:latin typeface="Calibri" panose="020F0502020204030204" pitchFamily="34" charset="0"/>
                          <a:cs typeface="Calibri" panose="020F0502020204030204" pitchFamily="34" charset="0"/>
                        </a:rPr>
                        <a:t>Primary Team</a:t>
                      </a:r>
                    </a:p>
                    <a:p>
                      <a:pPr marL="0" lvl="0" indent="0" algn="l" rtl="0">
                        <a:spcBef>
                          <a:spcPts val="0"/>
                        </a:spcBef>
                        <a:spcAft>
                          <a:spcPts val="0"/>
                        </a:spcAft>
                        <a:buNone/>
                      </a:pPr>
                      <a:r>
                        <a:rPr lang="en-US" sz="2300" dirty="0"/>
                        <a:t>Francesca Flood</a:t>
                      </a:r>
                      <a:endParaRPr sz="2300" dirty="0"/>
                    </a:p>
                    <a:p>
                      <a:pPr marL="0" lvl="0" indent="0" algn="l" rtl="0">
                        <a:spcBef>
                          <a:spcPts val="0"/>
                        </a:spcBef>
                        <a:spcAft>
                          <a:spcPts val="0"/>
                        </a:spcAft>
                        <a:buNone/>
                      </a:pPr>
                      <a:r>
                        <a:rPr lang="en-US" sz="2300" dirty="0"/>
                        <a:t>Joanna Strickland</a:t>
                      </a:r>
                      <a:endParaRPr sz="2300" dirty="0"/>
                    </a:p>
                    <a:p>
                      <a:pPr marL="0" lvl="0" indent="0" algn="l" rtl="0">
                        <a:spcBef>
                          <a:spcPts val="0"/>
                        </a:spcBef>
                        <a:spcAft>
                          <a:spcPts val="0"/>
                        </a:spcAft>
                        <a:buNone/>
                      </a:pPr>
                      <a:r>
                        <a:rPr lang="en-US" sz="2300" dirty="0"/>
                        <a:t>Justine Montgomery</a:t>
                      </a:r>
                      <a:endParaRPr sz="2300" dirty="0"/>
                    </a:p>
                    <a:p>
                      <a:pPr marL="0" lvl="0" indent="0" algn="l" rtl="0">
                        <a:spcBef>
                          <a:spcPts val="0"/>
                        </a:spcBef>
                        <a:spcAft>
                          <a:spcPts val="0"/>
                        </a:spcAft>
                        <a:buNone/>
                      </a:pPr>
                      <a:r>
                        <a:rPr lang="en-US" sz="2300" dirty="0"/>
                        <a:t>Katelyn Scott Junior</a:t>
                      </a:r>
                      <a:endParaRPr sz="2300" dirty="0"/>
                    </a:p>
                    <a:p>
                      <a:pPr marL="0" lvl="0" indent="0" algn="l" rtl="0">
                        <a:spcBef>
                          <a:spcPts val="0"/>
                        </a:spcBef>
                        <a:spcAft>
                          <a:spcPts val="0"/>
                        </a:spcAft>
                        <a:buNone/>
                      </a:pPr>
                      <a:r>
                        <a:rPr lang="en-US" sz="2300" dirty="0" err="1"/>
                        <a:t>Yolanta</a:t>
                      </a:r>
                      <a:r>
                        <a:rPr lang="en-US" sz="2300" dirty="0"/>
                        <a:t> </a:t>
                      </a:r>
                      <a:r>
                        <a:rPr lang="en-US" sz="2300" dirty="0" err="1"/>
                        <a:t>Krawiecki</a:t>
                      </a:r>
                      <a:endParaRPr sz="2300" dirty="0"/>
                    </a:p>
                    <a:p>
                      <a:pPr marL="0" lvl="0" indent="0" algn="l" rtl="0">
                        <a:spcBef>
                          <a:spcPts val="0"/>
                        </a:spcBef>
                        <a:spcAft>
                          <a:spcPts val="0"/>
                        </a:spcAft>
                        <a:buNone/>
                      </a:pPr>
                      <a:r>
                        <a:rPr lang="en-US" sz="2300" dirty="0"/>
                        <a:t>Michelle Li</a:t>
                      </a: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sz="3200" b="1" dirty="0">
                          <a:latin typeface="Calibri" panose="020F0502020204030204" pitchFamily="34" charset="0"/>
                          <a:cs typeface="Calibri" panose="020F0502020204030204" pitchFamily="34" charset="0"/>
                        </a:rPr>
                        <a:t>Junior Team</a:t>
                      </a:r>
                    </a:p>
                    <a:p>
                      <a:pPr marL="0" lvl="0" indent="0" algn="l" rtl="0">
                        <a:spcBef>
                          <a:spcPts val="0"/>
                        </a:spcBef>
                        <a:spcAft>
                          <a:spcPts val="0"/>
                        </a:spcAft>
                        <a:buNone/>
                      </a:pPr>
                      <a:r>
                        <a:rPr lang="en-US" sz="2300" dirty="0"/>
                        <a:t>Erin Coulson</a:t>
                      </a:r>
                      <a:endParaRPr sz="2300" dirty="0"/>
                    </a:p>
                    <a:p>
                      <a:pPr marL="0" lvl="0" indent="0" algn="l" rtl="0">
                        <a:spcBef>
                          <a:spcPts val="0"/>
                        </a:spcBef>
                        <a:spcAft>
                          <a:spcPts val="0"/>
                        </a:spcAft>
                        <a:buNone/>
                      </a:pPr>
                      <a:r>
                        <a:rPr lang="en-US" sz="2300" dirty="0" err="1"/>
                        <a:t>Manprit</a:t>
                      </a:r>
                      <a:r>
                        <a:rPr lang="en-US" sz="2300" dirty="0"/>
                        <a:t> Rai</a:t>
                      </a:r>
                      <a:endParaRPr sz="2300" dirty="0"/>
                    </a:p>
                    <a:p>
                      <a:pPr marL="0" lvl="0" indent="0" algn="l" rtl="0">
                        <a:spcBef>
                          <a:spcPts val="0"/>
                        </a:spcBef>
                        <a:spcAft>
                          <a:spcPts val="0"/>
                        </a:spcAft>
                        <a:buNone/>
                      </a:pPr>
                      <a:r>
                        <a:rPr lang="en-US" sz="2300" dirty="0"/>
                        <a:t>Louise Vaillancourt</a:t>
                      </a:r>
                      <a:endParaRPr sz="2300" dirty="0"/>
                    </a:p>
                    <a:p>
                      <a:pPr marL="0" lvl="0" indent="0" algn="l" rtl="0">
                        <a:spcBef>
                          <a:spcPts val="0"/>
                        </a:spcBef>
                        <a:spcAft>
                          <a:spcPts val="0"/>
                        </a:spcAft>
                        <a:buNone/>
                      </a:pPr>
                      <a:r>
                        <a:rPr lang="en-US" sz="2300" dirty="0"/>
                        <a:t>Ingrid Carlaw</a:t>
                      </a:r>
                      <a:endParaRPr sz="2300" dirty="0"/>
                    </a:p>
                    <a:p>
                      <a:pPr marL="0" lvl="0" indent="0" algn="l" rtl="0">
                        <a:spcBef>
                          <a:spcPts val="0"/>
                        </a:spcBef>
                        <a:spcAft>
                          <a:spcPts val="0"/>
                        </a:spcAft>
                        <a:buNone/>
                      </a:pPr>
                      <a:r>
                        <a:rPr lang="en-US" sz="2300" dirty="0"/>
                        <a:t>Stephanie Stagg</a:t>
                      </a:r>
                      <a:endParaRPr sz="2300" dirty="0"/>
                    </a:p>
                    <a:p>
                      <a:pPr marL="0" lvl="0" indent="0" algn="l" rtl="0">
                        <a:spcBef>
                          <a:spcPts val="0"/>
                        </a:spcBef>
                        <a:spcAft>
                          <a:spcPts val="0"/>
                        </a:spcAft>
                        <a:buNone/>
                      </a:pPr>
                      <a:r>
                        <a:rPr lang="en-US" sz="2300" dirty="0" err="1"/>
                        <a:t>Thava</a:t>
                      </a:r>
                      <a:r>
                        <a:rPr lang="en-US" sz="2300" dirty="0"/>
                        <a:t> </a:t>
                      </a:r>
                      <a:r>
                        <a:rPr lang="en-US" sz="2300" dirty="0" err="1"/>
                        <a:t>Thavarajah</a:t>
                      </a: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sz="3200" b="1" dirty="0">
                          <a:latin typeface="Calibri" panose="020F0502020204030204" pitchFamily="34" charset="0"/>
                          <a:cs typeface="Calibri" panose="020F0502020204030204" pitchFamily="34" charset="0"/>
                        </a:rPr>
                        <a:t>Intermediate Team</a:t>
                      </a:r>
                    </a:p>
                    <a:p>
                      <a:pPr marL="0" lvl="0" indent="0" algn="l" rtl="0">
                        <a:spcBef>
                          <a:spcPts val="0"/>
                        </a:spcBef>
                        <a:spcAft>
                          <a:spcPts val="0"/>
                        </a:spcAft>
                        <a:buNone/>
                      </a:pPr>
                      <a:r>
                        <a:rPr lang="en-US" sz="2300" dirty="0"/>
                        <a:t>Christine Guindy</a:t>
                      </a:r>
                      <a:endParaRPr sz="2300" dirty="0"/>
                    </a:p>
                    <a:p>
                      <a:pPr marL="0" lvl="0" indent="0" algn="l" rtl="0">
                        <a:spcBef>
                          <a:spcPts val="0"/>
                        </a:spcBef>
                        <a:spcAft>
                          <a:spcPts val="0"/>
                        </a:spcAft>
                        <a:buNone/>
                      </a:pPr>
                      <a:r>
                        <a:rPr lang="en-US" sz="2300" dirty="0"/>
                        <a:t>Jake </a:t>
                      </a:r>
                      <a:r>
                        <a:rPr lang="en-US" sz="2300" dirty="0" err="1"/>
                        <a:t>Jouppi</a:t>
                      </a:r>
                      <a:endParaRPr sz="2300" dirty="0"/>
                    </a:p>
                    <a:p>
                      <a:pPr marL="0" lvl="0" indent="0" algn="l" rtl="0">
                        <a:spcBef>
                          <a:spcPts val="0"/>
                        </a:spcBef>
                        <a:spcAft>
                          <a:spcPts val="0"/>
                        </a:spcAft>
                        <a:buNone/>
                      </a:pPr>
                      <a:r>
                        <a:rPr lang="en-US" sz="2300" dirty="0"/>
                        <a:t>Michael Frankfort</a:t>
                      </a:r>
                      <a:endParaRPr sz="2300" dirty="0"/>
                    </a:p>
                    <a:p>
                      <a:pPr marL="0" lvl="0" indent="0" algn="l" rtl="0">
                        <a:spcBef>
                          <a:spcPts val="0"/>
                        </a:spcBef>
                        <a:spcAft>
                          <a:spcPts val="0"/>
                        </a:spcAft>
                        <a:buNone/>
                      </a:pPr>
                      <a:r>
                        <a:rPr lang="en-US" sz="2300" dirty="0"/>
                        <a:t>Linda Boucher</a:t>
                      </a:r>
                      <a:endParaRPr sz="2300" dirty="0"/>
                    </a:p>
                    <a:p>
                      <a:pPr marL="0" lvl="0" indent="0" algn="l" rtl="0">
                        <a:spcBef>
                          <a:spcPts val="0"/>
                        </a:spcBef>
                        <a:spcAft>
                          <a:spcPts val="0"/>
                        </a:spcAft>
                        <a:buNone/>
                      </a:pPr>
                      <a:r>
                        <a:rPr lang="en-US" sz="2300" dirty="0"/>
                        <a:t>Sarah </a:t>
                      </a:r>
                      <a:r>
                        <a:rPr lang="en-US" sz="2300" dirty="0" err="1"/>
                        <a:t>Sölter</a:t>
                      </a:r>
                      <a:endParaRPr sz="2300" dirty="0"/>
                    </a:p>
                    <a:p>
                      <a:pPr marL="0" lvl="0" indent="0" algn="l" rtl="0">
                        <a:spcBef>
                          <a:spcPts val="0"/>
                        </a:spcBef>
                        <a:spcAft>
                          <a:spcPts val="0"/>
                        </a:spcAft>
                        <a:buNone/>
                      </a:pPr>
                      <a:r>
                        <a:rPr lang="en-US" sz="2300" dirty="0"/>
                        <a:t>Vanessa </a:t>
                      </a:r>
                      <a:r>
                        <a:rPr lang="en-US" sz="2300" dirty="0" err="1"/>
                        <a:t>Quidayan</a:t>
                      </a: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50"/>
          <p:cNvSpPr txBox="1">
            <a:spLocks noGrp="1"/>
          </p:cNvSpPr>
          <p:nvPr>
            <p:ph type="title"/>
          </p:nvPr>
        </p:nvSpPr>
        <p:spPr>
          <a:xfrm>
            <a:off x="322850" y="31225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000" b="1" dirty="0">
                <a:latin typeface="Arial"/>
                <a:ea typeface="Arial"/>
                <a:cs typeface="Arial"/>
                <a:sym typeface="Arial"/>
              </a:rPr>
              <a:t>Writing Teams  - Coding Resources</a:t>
            </a:r>
            <a:endParaRPr sz="4000" b="1" dirty="0">
              <a:latin typeface="Arial"/>
              <a:ea typeface="Arial"/>
              <a:cs typeface="Arial"/>
              <a:sym typeface="Arial"/>
            </a:endParaRPr>
          </a:p>
        </p:txBody>
      </p:sp>
      <p:graphicFrame>
        <p:nvGraphicFramePr>
          <p:cNvPr id="383" name="Google Shape;383;p50"/>
          <p:cNvGraphicFramePr/>
          <p:nvPr>
            <p:extLst>
              <p:ext uri="{D42A27DB-BD31-4B8C-83A1-F6EECF244321}">
                <p14:modId xmlns:p14="http://schemas.microsoft.com/office/powerpoint/2010/main" val="208786164"/>
              </p:ext>
            </p:extLst>
          </p:nvPr>
        </p:nvGraphicFramePr>
        <p:xfrm>
          <a:off x="726900" y="2306050"/>
          <a:ext cx="3429000" cy="2956500"/>
        </p:xfrm>
        <a:graphic>
          <a:graphicData uri="http://schemas.openxmlformats.org/drawingml/2006/table">
            <a:tbl>
              <a:tblPr firstRow="1">
                <a:noFill/>
                <a:tableStyleId>{32DE5726-C983-4723-8D65-F94F49CA3B52}</a:tableStyleId>
              </a:tblPr>
              <a:tblGrid>
                <a:gridCol w="3429000">
                  <a:extLst>
                    <a:ext uri="{9D8B030D-6E8A-4147-A177-3AD203B41FA5}">
                      <a16:colId xmlns:a16="http://schemas.microsoft.com/office/drawing/2014/main" val="20000"/>
                    </a:ext>
                  </a:extLst>
                </a:gridCol>
              </a:tblGrid>
              <a:tr h="381000">
                <a:tc>
                  <a:txBody>
                    <a:bodyPr/>
                    <a:lstStyle/>
                    <a:p>
                      <a:pPr marL="0" lvl="0" indent="0" algn="l" rtl="0">
                        <a:spcBef>
                          <a:spcPts val="0"/>
                        </a:spcBef>
                        <a:spcAft>
                          <a:spcPts val="0"/>
                        </a:spcAft>
                        <a:buClr>
                          <a:schemeClr val="dk1"/>
                        </a:buClr>
                        <a:buSzPts val="1100"/>
                        <a:buFont typeface="Arial"/>
                        <a:buNone/>
                      </a:pPr>
                      <a:r>
                        <a:rPr lang="en-US" sz="3200" b="1" dirty="0">
                          <a:latin typeface="Calibri" panose="020F0502020204030204" pitchFamily="34" charset="0"/>
                          <a:cs typeface="Calibri" panose="020F0502020204030204" pitchFamily="34" charset="0"/>
                        </a:rPr>
                        <a:t>Coding Resources</a:t>
                      </a:r>
                    </a:p>
                    <a:p>
                      <a:pPr marL="0" lvl="0" indent="0" algn="l" rtl="0">
                        <a:spcBef>
                          <a:spcPts val="0"/>
                        </a:spcBef>
                        <a:spcAft>
                          <a:spcPts val="0"/>
                        </a:spcAft>
                        <a:buClr>
                          <a:schemeClr val="dk1"/>
                        </a:buClr>
                        <a:buSzPts val="1100"/>
                        <a:buFont typeface="Arial"/>
                        <a:buNone/>
                      </a:pPr>
                      <a:r>
                        <a:rPr lang="en-US" sz="2300" dirty="0"/>
                        <a:t>Peter </a:t>
                      </a:r>
                      <a:r>
                        <a:rPr lang="en-US" sz="2300" dirty="0" err="1"/>
                        <a:t>Beens</a:t>
                      </a:r>
                      <a:endParaRPr sz="2300" dirty="0"/>
                    </a:p>
                    <a:p>
                      <a:pPr marL="0" lvl="0" indent="0" algn="l" rtl="0">
                        <a:spcBef>
                          <a:spcPts val="0"/>
                        </a:spcBef>
                        <a:spcAft>
                          <a:spcPts val="0"/>
                        </a:spcAft>
                        <a:buClr>
                          <a:schemeClr val="dk1"/>
                        </a:buClr>
                        <a:buSzPts val="1100"/>
                        <a:buFont typeface="Arial"/>
                        <a:buNone/>
                      </a:pPr>
                      <a:r>
                        <a:rPr lang="en-US" sz="2300" dirty="0"/>
                        <a:t>Grant Hutchison</a:t>
                      </a:r>
                      <a:endParaRPr sz="2300" dirty="0"/>
                    </a:p>
                    <a:p>
                      <a:pPr marL="0" lvl="0" indent="0" algn="l" rtl="0">
                        <a:spcBef>
                          <a:spcPts val="0"/>
                        </a:spcBef>
                        <a:spcAft>
                          <a:spcPts val="0"/>
                        </a:spcAft>
                        <a:buClr>
                          <a:schemeClr val="dk1"/>
                        </a:buClr>
                        <a:buSzPts val="1100"/>
                        <a:buFont typeface="Arial"/>
                        <a:buNone/>
                      </a:pPr>
                      <a:r>
                        <a:rPr lang="en-US" sz="2300" dirty="0"/>
                        <a:t>Ryan Smith</a:t>
                      </a:r>
                      <a:endParaRPr sz="2300" dirty="0"/>
                    </a:p>
                    <a:p>
                      <a:pPr marL="0" lvl="0" indent="0" algn="l" rtl="0">
                        <a:spcBef>
                          <a:spcPts val="0"/>
                        </a:spcBef>
                        <a:spcAft>
                          <a:spcPts val="0"/>
                        </a:spcAft>
                        <a:buClr>
                          <a:schemeClr val="dk1"/>
                        </a:buClr>
                        <a:buSzPts val="1100"/>
                        <a:buFont typeface="Arial"/>
                        <a:buNone/>
                      </a:pPr>
                      <a:r>
                        <a:rPr lang="en-US" sz="2300" dirty="0" err="1"/>
                        <a:t>Shamaila</a:t>
                      </a:r>
                      <a:r>
                        <a:rPr lang="en-US" sz="2300" dirty="0"/>
                        <a:t> Aslam</a:t>
                      </a:r>
                      <a:endParaRPr sz="2300" dirty="0"/>
                    </a:p>
                    <a:p>
                      <a:pPr marL="0" lvl="0" indent="0" algn="l" rtl="0">
                        <a:spcBef>
                          <a:spcPts val="0"/>
                        </a:spcBef>
                        <a:spcAft>
                          <a:spcPts val="0"/>
                        </a:spcAft>
                        <a:buNone/>
                      </a:pP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endParaRPr sz="23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1"/>
          <p:cNvSpPr txBox="1">
            <a:spLocks noGrp="1"/>
          </p:cNvSpPr>
          <p:nvPr>
            <p:ph type="title"/>
          </p:nvPr>
        </p:nvSpPr>
        <p:spPr>
          <a:xfrm>
            <a:off x="848800" y="6877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b="1" dirty="0">
                <a:latin typeface="Arial"/>
                <a:ea typeface="Arial"/>
                <a:cs typeface="Arial"/>
                <a:sym typeface="Arial"/>
              </a:rPr>
              <a:t>Question and Answer</a:t>
            </a:r>
            <a:endParaRPr b="1" dirty="0">
              <a:latin typeface="Arial"/>
              <a:ea typeface="Arial"/>
              <a:cs typeface="Arial"/>
              <a:sym typeface="Arial"/>
            </a:endParaRPr>
          </a:p>
        </p:txBody>
      </p:sp>
      <p:pic>
        <p:nvPicPr>
          <p:cNvPr id="389" name="Google Shape;389;p5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23556" y="1767324"/>
            <a:ext cx="2344200" cy="2344200"/>
          </a:xfrm>
          <a:prstGeom prst="rect">
            <a:avLst/>
          </a:prstGeom>
          <a:noFill/>
          <a:ln>
            <a:noFill/>
          </a:ln>
        </p:spPr>
      </p:pic>
      <p:pic>
        <p:nvPicPr>
          <p:cNvPr id="390" name="Google Shape;390;p5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4964770" y="1890424"/>
            <a:ext cx="2097999" cy="2097999"/>
          </a:xfrm>
          <a:prstGeom prst="rect">
            <a:avLst/>
          </a:prstGeom>
          <a:noFill/>
          <a:ln>
            <a:noFill/>
          </a:ln>
        </p:spPr>
      </p:pic>
      <p:pic>
        <p:nvPicPr>
          <p:cNvPr id="391" name="Google Shape;391;p51">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9087025" y="1767322"/>
            <a:ext cx="2152599" cy="2152599"/>
          </a:xfrm>
          <a:prstGeom prst="rect">
            <a:avLst/>
          </a:prstGeom>
          <a:noFill/>
          <a:ln>
            <a:noFill/>
          </a:ln>
        </p:spPr>
      </p:pic>
      <p:sp>
        <p:nvSpPr>
          <p:cNvPr id="392" name="Google Shape;392;p51"/>
          <p:cNvSpPr txBox="1"/>
          <p:nvPr/>
        </p:nvSpPr>
        <p:spPr>
          <a:xfrm>
            <a:off x="770200" y="4111525"/>
            <a:ext cx="22509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latin typeface="Calibri"/>
                <a:ea typeface="Calibri"/>
                <a:cs typeface="Calibri"/>
                <a:sym typeface="Calibri"/>
              </a:rPr>
              <a:t>Long Range Plans</a:t>
            </a:r>
            <a:endParaRPr sz="2100">
              <a:latin typeface="Calibri"/>
              <a:ea typeface="Calibri"/>
              <a:cs typeface="Calibri"/>
              <a:sym typeface="Calibri"/>
            </a:endParaRPr>
          </a:p>
        </p:txBody>
      </p:sp>
      <p:sp>
        <p:nvSpPr>
          <p:cNvPr id="393" name="Google Shape;393;p51"/>
          <p:cNvSpPr txBox="1"/>
          <p:nvPr/>
        </p:nvSpPr>
        <p:spPr>
          <a:xfrm>
            <a:off x="4888325" y="4111525"/>
            <a:ext cx="22509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a:latin typeface="Calibri"/>
                <a:ea typeface="Calibri"/>
                <a:cs typeface="Calibri"/>
                <a:sym typeface="Calibri"/>
              </a:rPr>
              <a:t>Lesson Plans</a:t>
            </a:r>
            <a:endParaRPr sz="2100">
              <a:latin typeface="Calibri"/>
              <a:ea typeface="Calibri"/>
              <a:cs typeface="Calibri"/>
              <a:sym typeface="Calibri"/>
            </a:endParaRPr>
          </a:p>
        </p:txBody>
      </p:sp>
      <p:sp>
        <p:nvSpPr>
          <p:cNvPr id="394" name="Google Shape;394;p51"/>
          <p:cNvSpPr txBox="1"/>
          <p:nvPr/>
        </p:nvSpPr>
        <p:spPr>
          <a:xfrm>
            <a:off x="8610825" y="4111525"/>
            <a:ext cx="31050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700">
                <a:latin typeface="Calibri"/>
                <a:ea typeface="Calibri"/>
                <a:cs typeface="Calibri"/>
                <a:sym typeface="Calibri"/>
              </a:rPr>
              <a:t>General Questions</a:t>
            </a:r>
            <a:endParaRPr sz="1700">
              <a:latin typeface="Calibri"/>
              <a:ea typeface="Calibri"/>
              <a:cs typeface="Calibri"/>
              <a:sym typeface="Calibri"/>
            </a:endParaRPr>
          </a:p>
        </p:txBody>
      </p:sp>
      <p:sp>
        <p:nvSpPr>
          <p:cNvPr id="396" name="Google Shape;396;p51"/>
          <p:cNvSpPr txBox="1"/>
          <p:nvPr/>
        </p:nvSpPr>
        <p:spPr>
          <a:xfrm>
            <a:off x="1926250" y="5122325"/>
            <a:ext cx="8911200" cy="572700"/>
          </a:xfrm>
          <a:prstGeom prst="rect">
            <a:avLst/>
          </a:prstGeom>
          <a:noFill/>
          <a:ln>
            <a:noFill/>
          </a:ln>
        </p:spPr>
        <p:txBody>
          <a:bodyPr spcFirstLastPara="1" wrap="square" lIns="91425" tIns="91425" rIns="91425" bIns="91425" anchor="t" anchorCtr="0">
            <a:spAutoFit/>
          </a:bodyPr>
          <a:lstStyle/>
          <a:p>
            <a:pPr marL="228600" lvl="0" indent="-50800" algn="l" rtl="0">
              <a:lnSpc>
                <a:spcPct val="90000"/>
              </a:lnSpc>
              <a:spcBef>
                <a:spcPts val="0"/>
              </a:spcBef>
              <a:spcAft>
                <a:spcPts val="0"/>
              </a:spcAft>
              <a:buNone/>
            </a:pPr>
            <a:r>
              <a:rPr lang="en-US" sz="2800" u="sng">
                <a:solidFill>
                  <a:schemeClr val="hlink"/>
                </a:solidFill>
                <a:latin typeface="Calibri"/>
                <a:ea typeface="Calibri"/>
                <a:cs typeface="Calibri"/>
                <a:sym typeface="Calibri"/>
                <a:hlinkClick r:id="rId6"/>
              </a:rPr>
              <a:t>2022 Ontario Elementary Science and Technology LRP</a:t>
            </a:r>
            <a:endParaRPr/>
          </a:p>
        </p:txBody>
      </p:sp>
      <p:sp>
        <p:nvSpPr>
          <p:cNvPr id="395" name="Google Shape;395;p51"/>
          <p:cNvSpPr txBox="1"/>
          <p:nvPr/>
        </p:nvSpPr>
        <p:spPr>
          <a:xfrm>
            <a:off x="0" y="5927025"/>
            <a:ext cx="12192000" cy="477000"/>
          </a:xfrm>
          <a:prstGeom prst="rect">
            <a:avLst/>
          </a:prstGeom>
          <a:solidFill>
            <a:schemeClr val="dk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900">
                <a:solidFill>
                  <a:schemeClr val="lt1"/>
                </a:solidFill>
                <a:latin typeface="Avenir"/>
                <a:ea typeface="Avenir"/>
                <a:cs typeface="Avenir"/>
                <a:sym typeface="Avenir"/>
              </a:rPr>
              <a:t>How might student voice be integrated?  </a:t>
            </a:r>
            <a:endParaRPr>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52"/>
          <p:cNvSpPr txBox="1">
            <a:spLocks noGrp="1"/>
          </p:cNvSpPr>
          <p:nvPr>
            <p:ph type="title"/>
          </p:nvPr>
        </p:nvSpPr>
        <p:spPr>
          <a:xfrm>
            <a:off x="838200" y="1094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b="1">
                <a:latin typeface="Arial"/>
                <a:ea typeface="Arial"/>
                <a:cs typeface="Arial"/>
                <a:sym typeface="Arial"/>
              </a:rPr>
              <a:t>Follow Up Support</a:t>
            </a:r>
            <a:endParaRPr b="1">
              <a:latin typeface="Arial"/>
              <a:ea typeface="Arial"/>
              <a:cs typeface="Arial"/>
              <a:sym typeface="Arial"/>
            </a:endParaRPr>
          </a:p>
        </p:txBody>
      </p:sp>
      <p:pic>
        <p:nvPicPr>
          <p:cNvPr id="402" name="Google Shape;402;p52" descr="wooden tiles, all blank except for the letters that spell 'Support'."/>
          <p:cNvPicPr preferRelativeResize="0"/>
          <p:nvPr/>
        </p:nvPicPr>
        <p:blipFill>
          <a:blip r:embed="rId3">
            <a:alphaModFix/>
          </a:blip>
          <a:stretch>
            <a:fillRect/>
          </a:stretch>
        </p:blipFill>
        <p:spPr>
          <a:xfrm>
            <a:off x="793550" y="1283613"/>
            <a:ext cx="7293768" cy="4862512"/>
          </a:xfrm>
          <a:prstGeom prst="rect">
            <a:avLst/>
          </a:prstGeom>
          <a:noFill/>
          <a:ln w="19050"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pic>
      <p:sp>
        <p:nvSpPr>
          <p:cNvPr id="403" name="Google Shape;403;p52"/>
          <p:cNvSpPr txBox="1"/>
          <p:nvPr/>
        </p:nvSpPr>
        <p:spPr>
          <a:xfrm>
            <a:off x="8254875" y="1283625"/>
            <a:ext cx="3707100" cy="357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What </a:t>
            </a:r>
            <a:r>
              <a:rPr lang="en-US" sz="2000" b="1"/>
              <a:t>additional supports</a:t>
            </a:r>
            <a:r>
              <a:rPr lang="en-US" sz="2000"/>
              <a:t> do you need in order to feel more </a:t>
            </a:r>
            <a:r>
              <a:rPr lang="en-US" sz="2000" b="1"/>
              <a:t>comfortable</a:t>
            </a:r>
            <a:r>
              <a:rPr lang="en-US" sz="2000"/>
              <a:t> with the implementation of the new Science &amp; Technology curriculum?</a:t>
            </a:r>
            <a:endParaRPr sz="2000"/>
          </a:p>
          <a:p>
            <a:pPr marL="0" lvl="0" indent="0" algn="l" rtl="0">
              <a:spcBef>
                <a:spcPts val="0"/>
              </a:spcBef>
              <a:spcAft>
                <a:spcPts val="0"/>
              </a:spcAft>
              <a:buNone/>
            </a:pPr>
            <a:endParaRPr sz="2000"/>
          </a:p>
          <a:p>
            <a:pPr marL="0" lvl="0" indent="0" algn="l" rtl="0">
              <a:spcBef>
                <a:spcPts val="0"/>
              </a:spcBef>
              <a:spcAft>
                <a:spcPts val="0"/>
              </a:spcAft>
              <a:buNone/>
            </a:pPr>
            <a:r>
              <a:rPr lang="en-US" sz="2000"/>
              <a:t>If you have questions after this webinar has concluded, please email your them to: info@stao.ca</a:t>
            </a:r>
            <a:endParaRPr sz="2000"/>
          </a:p>
        </p:txBody>
      </p:sp>
      <p:pic>
        <p:nvPicPr>
          <p:cNvPr id="404" name="Google Shape;404;p5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9400235" y="4854525"/>
            <a:ext cx="1416375" cy="14163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sz="7200">
                <a:latin typeface="Arial"/>
                <a:ea typeface="Arial"/>
                <a:cs typeface="Arial"/>
                <a:sym typeface="Arial"/>
              </a:rPr>
              <a:t>Thank You!</a:t>
            </a:r>
            <a:endParaRPr sz="7200"/>
          </a:p>
        </p:txBody>
      </p:sp>
      <p:sp>
        <p:nvSpPr>
          <p:cNvPr id="410" name="Google Shape;410;p5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p>
            <a:pPr marL="457200" lvl="0" indent="-406400" algn="ctr" rtl="0">
              <a:lnSpc>
                <a:spcPct val="90000"/>
              </a:lnSpc>
              <a:spcBef>
                <a:spcPts val="1000"/>
              </a:spcBef>
              <a:spcAft>
                <a:spcPts val="0"/>
              </a:spcAft>
              <a:buClr>
                <a:schemeClr val="dk1"/>
              </a:buClr>
              <a:buSzPts val="2400"/>
              <a:buNone/>
            </a:pPr>
            <a:r>
              <a:rPr lang="en-US" sz="6000" u="sng">
                <a:solidFill>
                  <a:schemeClr val="hlink"/>
                </a:solidFill>
                <a:hlinkClick r:id="rId3"/>
              </a:rPr>
              <a:t>https://scitechontario.ca</a:t>
            </a:r>
            <a:r>
              <a:rPr lang="en-US" sz="6000"/>
              <a:t> </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TotalTime>
  <Words>3727</Words>
  <Application>Microsoft Office PowerPoint</Application>
  <PresentationFormat>Widescreen</PresentationFormat>
  <Paragraphs>297</Paragraphs>
  <Slides>29</Slides>
  <Notes>29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Avenir</vt:lpstr>
      <vt:lpstr>Calibri</vt:lpstr>
      <vt:lpstr>Arial</vt:lpstr>
      <vt:lpstr>Open Sans</vt:lpstr>
      <vt:lpstr>Office Theme</vt:lpstr>
      <vt:lpstr>Office Theme</vt:lpstr>
      <vt:lpstr>STAO/OCTE/ACSE</vt:lpstr>
      <vt:lpstr>Land Acknowledgement</vt:lpstr>
      <vt:lpstr>Today’s Presenters: Intermediate Webinar</vt:lpstr>
      <vt:lpstr>Agenda</vt:lpstr>
      <vt:lpstr>Check-in  Slide</vt:lpstr>
      <vt:lpstr>Learning Goals </vt:lpstr>
      <vt:lpstr>Strand A - Key Changes</vt:lpstr>
      <vt:lpstr>Key Changes - Strand A </vt:lpstr>
      <vt:lpstr>Key Changes - Strand B-E </vt:lpstr>
      <vt:lpstr>Integration of Strands B to E</vt:lpstr>
      <vt:lpstr>Experiential Learning</vt:lpstr>
      <vt:lpstr>Long Range Plans - An Overview</vt:lpstr>
      <vt:lpstr>Long Range Plan – Model A</vt:lpstr>
      <vt:lpstr>Long Range Planning – Model B</vt:lpstr>
      <vt:lpstr>Curriculum Resources - Location</vt:lpstr>
      <vt:lpstr>Big Idea: Water - Environmental &amp; Social Impacts</vt:lpstr>
      <vt:lpstr>Curriculum Resources - Examples</vt:lpstr>
      <vt:lpstr>Experience 1 - Exploring UN’S SDG</vt:lpstr>
      <vt:lpstr>Experience 2 - Testing Water Quality </vt:lpstr>
      <vt:lpstr>Experience 3A - Case Study</vt:lpstr>
      <vt:lpstr>Experience 3B - Case Study </vt:lpstr>
      <vt:lpstr>Experience 4: Coding!</vt:lpstr>
      <vt:lpstr>Ready to use interactive presentations</vt:lpstr>
      <vt:lpstr>Writing Teams  - Long Range Plans</vt:lpstr>
      <vt:lpstr>Writing Teams  - Curriculum Resources</vt:lpstr>
      <vt:lpstr>Writing Teams  - Coding Resources</vt:lpstr>
      <vt:lpstr>Question and Answer</vt:lpstr>
      <vt:lpstr>Follow Up Support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STAO/OCTE/ACSE</dc:title>
  <cp:lastModifiedBy>Cindy Powell</cp:lastModifiedBy>
  <cp:revision>4</cp:revision>
  <dcterms:modified xsi:type="dcterms:W3CDTF">2023-02-18T16:32:51Z</dcterms:modified>
</cp:coreProperties>
</file>